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9"/>
  </p:notesMasterIdLst>
  <p:sldIdLst>
    <p:sldId id="263" r:id="rId6"/>
    <p:sldId id="636" r:id="rId7"/>
    <p:sldId id="588" r:id="rId8"/>
    <p:sldId id="296" r:id="rId9"/>
    <p:sldId id="313" r:id="rId10"/>
    <p:sldId id="269" r:id="rId11"/>
    <p:sldId id="276" r:id="rId12"/>
    <p:sldId id="660" r:id="rId13"/>
    <p:sldId id="279" r:id="rId14"/>
    <p:sldId id="280" r:id="rId15"/>
    <p:sldId id="637" r:id="rId16"/>
    <p:sldId id="281" r:id="rId17"/>
    <p:sldId id="282" r:id="rId18"/>
    <p:sldId id="659" r:id="rId19"/>
    <p:sldId id="647" r:id="rId20"/>
    <p:sldId id="648" r:id="rId21"/>
    <p:sldId id="649" r:id="rId22"/>
    <p:sldId id="661" r:id="rId23"/>
    <p:sldId id="641" r:id="rId24"/>
    <p:sldId id="650" r:id="rId25"/>
    <p:sldId id="638" r:id="rId26"/>
    <p:sldId id="651" r:id="rId27"/>
    <p:sldId id="639" r:id="rId28"/>
    <p:sldId id="652" r:id="rId29"/>
    <p:sldId id="642" r:id="rId30"/>
    <p:sldId id="653" r:id="rId31"/>
    <p:sldId id="640" r:id="rId32"/>
    <p:sldId id="646" r:id="rId33"/>
    <p:sldId id="643" r:id="rId34"/>
    <p:sldId id="654" r:id="rId35"/>
    <p:sldId id="644" r:id="rId36"/>
    <p:sldId id="655" r:id="rId37"/>
    <p:sldId id="645" r:id="rId38"/>
    <p:sldId id="579" r:id="rId39"/>
    <p:sldId id="286" r:id="rId40"/>
    <p:sldId id="265" r:id="rId41"/>
    <p:sldId id="287" r:id="rId42"/>
    <p:sldId id="288" r:id="rId43"/>
    <p:sldId id="609" r:id="rId44"/>
    <p:sldId id="620" r:id="rId45"/>
    <p:sldId id="621" r:id="rId46"/>
    <p:sldId id="656" r:id="rId47"/>
    <p:sldId id="658" r:id="rId48"/>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9" clrIdx="0">
    <p:extLst>
      <p:ext uri="{19B8F6BF-5375-455C-9EA6-DF929625EA0E}">
        <p15:presenceInfo xmlns:p15="http://schemas.microsoft.com/office/powerpoint/2012/main" userId="S::rebecca.donaldson@tribalgroup.com::de1bd23b-13b3-40c7-98d3-b019b9d9da5e" providerId="AD"/>
      </p:ext>
    </p:extLst>
  </p:cmAuthor>
  <p:cmAuthor id="2" name="Nicola Trubridge" initials="NT" lastIdx="5" clrIdx="1">
    <p:extLst>
      <p:ext uri="{19B8F6BF-5375-455C-9EA6-DF929625EA0E}">
        <p15:presenceInfo xmlns:p15="http://schemas.microsoft.com/office/powerpoint/2012/main" userId="S::nicola.trubridge@ncetm.org.uk::ecdd1c25-5bc1-4511-a576-ec7c116dcb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655" autoAdjust="0"/>
  </p:normalViewPr>
  <p:slideViewPr>
    <p:cSldViewPr>
      <p:cViewPr varScale="1">
        <p:scale>
          <a:sx n="53" d="100"/>
          <a:sy n="53" d="100"/>
        </p:scale>
        <p:origin x="1380"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447BF885-BB1C-4E5A-937D-DD06B8C474EC}"/>
    <pc:docChg chg="custSel modSld">
      <pc:chgData name="Steve McCormack" userId="a36034f6-e157-44c0-92e0-583c4185333c" providerId="ADAL" clId="{447BF885-BB1C-4E5A-937D-DD06B8C474EC}" dt="2021-09-21T11:03:37.951" v="78" actId="6549"/>
      <pc:docMkLst>
        <pc:docMk/>
      </pc:docMkLst>
      <pc:sldChg chg="delCm">
        <pc:chgData name="Steve McCormack" userId="a36034f6-e157-44c0-92e0-583c4185333c" providerId="ADAL" clId="{447BF885-BB1C-4E5A-937D-DD06B8C474EC}" dt="2021-09-21T10:58:28.565" v="42" actId="1592"/>
        <pc:sldMkLst>
          <pc:docMk/>
          <pc:sldMk cId="2783938213" sldId="276"/>
        </pc:sldMkLst>
      </pc:sldChg>
      <pc:sldChg chg="delCm">
        <pc:chgData name="Steve McCormack" userId="a36034f6-e157-44c0-92e0-583c4185333c" providerId="ADAL" clId="{447BF885-BB1C-4E5A-937D-DD06B8C474EC}" dt="2021-09-21T10:59:15.258" v="44" actId="1592"/>
        <pc:sldMkLst>
          <pc:docMk/>
          <pc:sldMk cId="1934899181" sldId="280"/>
        </pc:sldMkLst>
      </pc:sldChg>
      <pc:sldChg chg="modSp mod">
        <pc:chgData name="Steve McCormack" userId="a36034f6-e157-44c0-92e0-583c4185333c" providerId="ADAL" clId="{447BF885-BB1C-4E5A-937D-DD06B8C474EC}" dt="2021-09-21T11:03:12.992" v="70" actId="6549"/>
        <pc:sldMkLst>
          <pc:docMk/>
          <pc:sldMk cId="1792976774" sldId="288"/>
        </pc:sldMkLst>
        <pc:spChg chg="mod">
          <ac:chgData name="Steve McCormack" userId="a36034f6-e157-44c0-92e0-583c4185333c" providerId="ADAL" clId="{447BF885-BB1C-4E5A-937D-DD06B8C474EC}" dt="2021-09-21T11:03:12.992" v="70" actId="6549"/>
          <ac:spMkLst>
            <pc:docMk/>
            <pc:sldMk cId="1792976774" sldId="288"/>
            <ac:spMk id="2" creationId="{3D3B0D61-9420-4B06-8555-667429430C87}"/>
          </ac:spMkLst>
        </pc:spChg>
      </pc:sldChg>
      <pc:sldChg chg="modNotesTx">
        <pc:chgData name="Steve McCormack" userId="a36034f6-e157-44c0-92e0-583c4185333c" providerId="ADAL" clId="{447BF885-BB1C-4E5A-937D-DD06B8C474EC}" dt="2021-09-21T10:57:59.980" v="41" actId="20577"/>
        <pc:sldMkLst>
          <pc:docMk/>
          <pc:sldMk cId="708869238" sldId="296"/>
        </pc:sldMkLst>
      </pc:sldChg>
      <pc:sldChg chg="modSp mod">
        <pc:chgData name="Steve McCormack" userId="a36034f6-e157-44c0-92e0-583c4185333c" providerId="ADAL" clId="{447BF885-BB1C-4E5A-937D-DD06B8C474EC}" dt="2021-09-21T11:03:02.114" v="68" actId="20577"/>
        <pc:sldMkLst>
          <pc:docMk/>
          <pc:sldMk cId="1972075379" sldId="579"/>
        </pc:sldMkLst>
        <pc:spChg chg="mod">
          <ac:chgData name="Steve McCormack" userId="a36034f6-e157-44c0-92e0-583c4185333c" providerId="ADAL" clId="{447BF885-BB1C-4E5A-937D-DD06B8C474EC}" dt="2021-09-21T11:03:02.114" v="68" actId="20577"/>
          <ac:spMkLst>
            <pc:docMk/>
            <pc:sldMk cId="1972075379" sldId="579"/>
            <ac:spMk id="46" creationId="{F54F07ED-8B66-4FB3-B9ED-20C6A6FEE49C}"/>
          </ac:spMkLst>
        </pc:spChg>
      </pc:sldChg>
      <pc:sldChg chg="modSp mod">
        <pc:chgData name="Steve McCormack" userId="a36034f6-e157-44c0-92e0-583c4185333c" providerId="ADAL" clId="{447BF885-BB1C-4E5A-937D-DD06B8C474EC}" dt="2021-09-21T11:03:20.986" v="72" actId="6549"/>
        <pc:sldMkLst>
          <pc:docMk/>
          <pc:sldMk cId="186735210" sldId="620"/>
        </pc:sldMkLst>
        <pc:spChg chg="mod">
          <ac:chgData name="Steve McCormack" userId="a36034f6-e157-44c0-92e0-583c4185333c" providerId="ADAL" clId="{447BF885-BB1C-4E5A-937D-DD06B8C474EC}" dt="2021-09-21T11:03:20.986" v="72" actId="6549"/>
          <ac:spMkLst>
            <pc:docMk/>
            <pc:sldMk cId="186735210" sldId="620"/>
            <ac:spMk id="2" creationId="{468AD34D-48AC-4C34-99A5-DF560A5DFC10}"/>
          </ac:spMkLst>
        </pc:spChg>
      </pc:sldChg>
      <pc:sldChg chg="modSp mod">
        <pc:chgData name="Steve McCormack" userId="a36034f6-e157-44c0-92e0-583c4185333c" providerId="ADAL" clId="{447BF885-BB1C-4E5A-937D-DD06B8C474EC}" dt="2021-09-21T11:03:25.746" v="74" actId="6549"/>
        <pc:sldMkLst>
          <pc:docMk/>
          <pc:sldMk cId="2098571705" sldId="621"/>
        </pc:sldMkLst>
        <pc:spChg chg="mod">
          <ac:chgData name="Steve McCormack" userId="a36034f6-e157-44c0-92e0-583c4185333c" providerId="ADAL" clId="{447BF885-BB1C-4E5A-937D-DD06B8C474EC}" dt="2021-09-21T11:03:25.746" v="74" actId="6549"/>
          <ac:spMkLst>
            <pc:docMk/>
            <pc:sldMk cId="2098571705" sldId="621"/>
            <ac:spMk id="2" creationId="{468AD34D-48AC-4C34-99A5-DF560A5DFC10}"/>
          </ac:spMkLst>
        </pc:spChg>
      </pc:sldChg>
      <pc:sldChg chg="modSp mod">
        <pc:chgData name="Steve McCormack" userId="a36034f6-e157-44c0-92e0-583c4185333c" providerId="ADAL" clId="{447BF885-BB1C-4E5A-937D-DD06B8C474EC}" dt="2021-09-21T10:59:31.100" v="45" actId="6549"/>
        <pc:sldMkLst>
          <pc:docMk/>
          <pc:sldMk cId="3233563560" sldId="637"/>
        </pc:sldMkLst>
        <pc:spChg chg="mod">
          <ac:chgData name="Steve McCormack" userId="a36034f6-e157-44c0-92e0-583c4185333c" providerId="ADAL" clId="{447BF885-BB1C-4E5A-937D-DD06B8C474EC}" dt="2021-09-21T10:59:31.100" v="45" actId="6549"/>
          <ac:spMkLst>
            <pc:docMk/>
            <pc:sldMk cId="3233563560" sldId="637"/>
            <ac:spMk id="3" creationId="{785F8EC4-12ED-435E-9BF2-AA1AAAF14C9A}"/>
          </ac:spMkLst>
        </pc:spChg>
      </pc:sldChg>
      <pc:sldChg chg="modSp mod">
        <pc:chgData name="Steve McCormack" userId="a36034f6-e157-44c0-92e0-583c4185333c" providerId="ADAL" clId="{447BF885-BB1C-4E5A-937D-DD06B8C474EC}" dt="2021-09-21T11:00:50.866" v="54" actId="20577"/>
        <pc:sldMkLst>
          <pc:docMk/>
          <pc:sldMk cId="2906130148" sldId="638"/>
        </pc:sldMkLst>
        <pc:spChg chg="mod">
          <ac:chgData name="Steve McCormack" userId="a36034f6-e157-44c0-92e0-583c4185333c" providerId="ADAL" clId="{447BF885-BB1C-4E5A-937D-DD06B8C474EC}" dt="2021-09-21T11:00:50.866" v="54" actId="20577"/>
          <ac:spMkLst>
            <pc:docMk/>
            <pc:sldMk cId="2906130148" sldId="638"/>
            <ac:spMk id="2" creationId="{23A84928-1FCA-4634-9C2E-8162352F2955}"/>
          </ac:spMkLst>
        </pc:spChg>
      </pc:sldChg>
      <pc:sldChg chg="modSp mod">
        <pc:chgData name="Steve McCormack" userId="a36034f6-e157-44c0-92e0-583c4185333c" providerId="ADAL" clId="{447BF885-BB1C-4E5A-937D-DD06B8C474EC}" dt="2021-09-21T11:01:10.675" v="56" actId="6549"/>
        <pc:sldMkLst>
          <pc:docMk/>
          <pc:sldMk cId="3462476069" sldId="639"/>
        </pc:sldMkLst>
        <pc:spChg chg="mod">
          <ac:chgData name="Steve McCormack" userId="a36034f6-e157-44c0-92e0-583c4185333c" providerId="ADAL" clId="{447BF885-BB1C-4E5A-937D-DD06B8C474EC}" dt="2021-09-21T11:01:10.675" v="56" actId="6549"/>
          <ac:spMkLst>
            <pc:docMk/>
            <pc:sldMk cId="3462476069" sldId="639"/>
            <ac:spMk id="2" creationId="{23A84928-1FCA-4634-9C2E-8162352F2955}"/>
          </ac:spMkLst>
        </pc:spChg>
      </pc:sldChg>
      <pc:sldChg chg="modSp mod">
        <pc:chgData name="Steve McCormack" userId="a36034f6-e157-44c0-92e0-583c4185333c" providerId="ADAL" clId="{447BF885-BB1C-4E5A-937D-DD06B8C474EC}" dt="2021-09-21T11:01:52.907" v="62" actId="20577"/>
        <pc:sldMkLst>
          <pc:docMk/>
          <pc:sldMk cId="3896995871" sldId="640"/>
        </pc:sldMkLst>
        <pc:spChg chg="mod">
          <ac:chgData name="Steve McCormack" userId="a36034f6-e157-44c0-92e0-583c4185333c" providerId="ADAL" clId="{447BF885-BB1C-4E5A-937D-DD06B8C474EC}" dt="2021-09-21T11:01:52.907" v="62" actId="20577"/>
          <ac:spMkLst>
            <pc:docMk/>
            <pc:sldMk cId="3896995871" sldId="640"/>
            <ac:spMk id="2" creationId="{23A84928-1FCA-4634-9C2E-8162352F2955}"/>
          </ac:spMkLst>
        </pc:spChg>
      </pc:sldChg>
      <pc:sldChg chg="modSp mod">
        <pc:chgData name="Steve McCormack" userId="a36034f6-e157-44c0-92e0-583c4185333c" providerId="ADAL" clId="{447BF885-BB1C-4E5A-937D-DD06B8C474EC}" dt="2021-09-21T11:00:39.568" v="52" actId="20577"/>
        <pc:sldMkLst>
          <pc:docMk/>
          <pc:sldMk cId="1213991699" sldId="641"/>
        </pc:sldMkLst>
        <pc:spChg chg="mod">
          <ac:chgData name="Steve McCormack" userId="a36034f6-e157-44c0-92e0-583c4185333c" providerId="ADAL" clId="{447BF885-BB1C-4E5A-937D-DD06B8C474EC}" dt="2021-09-21T11:00:39.568" v="52" actId="20577"/>
          <ac:spMkLst>
            <pc:docMk/>
            <pc:sldMk cId="1213991699" sldId="641"/>
            <ac:spMk id="2" creationId="{23A84928-1FCA-4634-9C2E-8162352F2955}"/>
          </ac:spMkLst>
        </pc:spChg>
      </pc:sldChg>
      <pc:sldChg chg="modSp mod">
        <pc:chgData name="Steve McCormack" userId="a36034f6-e157-44c0-92e0-583c4185333c" providerId="ADAL" clId="{447BF885-BB1C-4E5A-937D-DD06B8C474EC}" dt="2021-09-21T11:01:20.270" v="58" actId="6549"/>
        <pc:sldMkLst>
          <pc:docMk/>
          <pc:sldMk cId="4285398645" sldId="642"/>
        </pc:sldMkLst>
        <pc:spChg chg="mod">
          <ac:chgData name="Steve McCormack" userId="a36034f6-e157-44c0-92e0-583c4185333c" providerId="ADAL" clId="{447BF885-BB1C-4E5A-937D-DD06B8C474EC}" dt="2021-09-21T11:01:20.270" v="58" actId="6549"/>
          <ac:spMkLst>
            <pc:docMk/>
            <pc:sldMk cId="4285398645" sldId="642"/>
            <ac:spMk id="2" creationId="{23A84928-1FCA-4634-9C2E-8162352F2955}"/>
          </ac:spMkLst>
        </pc:spChg>
      </pc:sldChg>
      <pc:sldChg chg="modSp mod">
        <pc:chgData name="Steve McCormack" userId="a36034f6-e157-44c0-92e0-583c4185333c" providerId="ADAL" clId="{447BF885-BB1C-4E5A-937D-DD06B8C474EC}" dt="2021-09-21T11:02:04.661" v="64" actId="20577"/>
        <pc:sldMkLst>
          <pc:docMk/>
          <pc:sldMk cId="3065904581" sldId="643"/>
        </pc:sldMkLst>
        <pc:spChg chg="mod">
          <ac:chgData name="Steve McCormack" userId="a36034f6-e157-44c0-92e0-583c4185333c" providerId="ADAL" clId="{447BF885-BB1C-4E5A-937D-DD06B8C474EC}" dt="2021-09-21T11:02:04.661" v="64" actId="20577"/>
          <ac:spMkLst>
            <pc:docMk/>
            <pc:sldMk cId="3065904581" sldId="643"/>
            <ac:spMk id="2" creationId="{23A84928-1FCA-4634-9C2E-8162352F2955}"/>
          </ac:spMkLst>
        </pc:spChg>
      </pc:sldChg>
      <pc:sldChg chg="modSp mod">
        <pc:chgData name="Steve McCormack" userId="a36034f6-e157-44c0-92e0-583c4185333c" providerId="ADAL" clId="{447BF885-BB1C-4E5A-937D-DD06B8C474EC}" dt="2021-09-21T11:02:35.057" v="66" actId="20577"/>
        <pc:sldMkLst>
          <pc:docMk/>
          <pc:sldMk cId="3714488752" sldId="644"/>
        </pc:sldMkLst>
        <pc:spChg chg="mod">
          <ac:chgData name="Steve McCormack" userId="a36034f6-e157-44c0-92e0-583c4185333c" providerId="ADAL" clId="{447BF885-BB1C-4E5A-937D-DD06B8C474EC}" dt="2021-09-21T11:02:35.057" v="66" actId="20577"/>
          <ac:spMkLst>
            <pc:docMk/>
            <pc:sldMk cId="3714488752" sldId="644"/>
            <ac:spMk id="2" creationId="{23A84928-1FCA-4634-9C2E-8162352F2955}"/>
          </ac:spMkLst>
        </pc:spChg>
      </pc:sldChg>
      <pc:sldChg chg="modSp mod">
        <pc:chgData name="Steve McCormack" userId="a36034f6-e157-44c0-92e0-583c4185333c" providerId="ADAL" clId="{447BF885-BB1C-4E5A-937D-DD06B8C474EC}" dt="2021-09-21T11:02:53.953" v="67" actId="20577"/>
        <pc:sldMkLst>
          <pc:docMk/>
          <pc:sldMk cId="2585465742" sldId="645"/>
        </pc:sldMkLst>
        <pc:spChg chg="mod">
          <ac:chgData name="Steve McCormack" userId="a36034f6-e157-44c0-92e0-583c4185333c" providerId="ADAL" clId="{447BF885-BB1C-4E5A-937D-DD06B8C474EC}" dt="2021-09-21T11:02:53.953" v="67" actId="20577"/>
          <ac:spMkLst>
            <pc:docMk/>
            <pc:sldMk cId="2585465742" sldId="645"/>
            <ac:spMk id="2" creationId="{23A84928-1FCA-4634-9C2E-8162352F2955}"/>
          </ac:spMkLst>
        </pc:spChg>
      </pc:sldChg>
      <pc:sldChg chg="modSp mod">
        <pc:chgData name="Steve McCormack" userId="a36034f6-e157-44c0-92e0-583c4185333c" providerId="ADAL" clId="{447BF885-BB1C-4E5A-937D-DD06B8C474EC}" dt="2021-09-21T11:01:57.760" v="63" actId="20577"/>
        <pc:sldMkLst>
          <pc:docMk/>
          <pc:sldMk cId="3365474322" sldId="646"/>
        </pc:sldMkLst>
        <pc:spChg chg="mod">
          <ac:chgData name="Steve McCormack" userId="a36034f6-e157-44c0-92e0-583c4185333c" providerId="ADAL" clId="{447BF885-BB1C-4E5A-937D-DD06B8C474EC}" dt="2021-09-21T11:01:57.760" v="63" actId="20577"/>
          <ac:spMkLst>
            <pc:docMk/>
            <pc:sldMk cId="3365474322" sldId="646"/>
            <ac:spMk id="46" creationId="{F54F07ED-8B66-4FB3-B9ED-20C6A6FEE49C}"/>
          </ac:spMkLst>
        </pc:spChg>
      </pc:sldChg>
      <pc:sldChg chg="modSp mod">
        <pc:chgData name="Steve McCormack" userId="a36034f6-e157-44c0-92e0-583c4185333c" providerId="ADAL" clId="{447BF885-BB1C-4E5A-937D-DD06B8C474EC}" dt="2021-09-21T11:00:05.306" v="46" actId="20577"/>
        <pc:sldMkLst>
          <pc:docMk/>
          <pc:sldMk cId="894357654" sldId="647"/>
        </pc:sldMkLst>
        <pc:spChg chg="mod">
          <ac:chgData name="Steve McCormack" userId="a36034f6-e157-44c0-92e0-583c4185333c" providerId="ADAL" clId="{447BF885-BB1C-4E5A-937D-DD06B8C474EC}" dt="2021-09-21T11:00:05.306" v="46" actId="20577"/>
          <ac:spMkLst>
            <pc:docMk/>
            <pc:sldMk cId="894357654" sldId="647"/>
            <ac:spMk id="2" creationId="{23A84928-1FCA-4634-9C2E-8162352F2955}"/>
          </ac:spMkLst>
        </pc:spChg>
      </pc:sldChg>
      <pc:sldChg chg="modSp mod">
        <pc:chgData name="Steve McCormack" userId="a36034f6-e157-44c0-92e0-583c4185333c" providerId="ADAL" clId="{447BF885-BB1C-4E5A-937D-DD06B8C474EC}" dt="2021-09-21T11:00:17.085" v="49" actId="6549"/>
        <pc:sldMkLst>
          <pc:docMk/>
          <pc:sldMk cId="1091836019" sldId="648"/>
        </pc:sldMkLst>
        <pc:spChg chg="mod">
          <ac:chgData name="Steve McCormack" userId="a36034f6-e157-44c0-92e0-583c4185333c" providerId="ADAL" clId="{447BF885-BB1C-4E5A-937D-DD06B8C474EC}" dt="2021-09-21T11:00:17.085" v="49" actId="6549"/>
          <ac:spMkLst>
            <pc:docMk/>
            <pc:sldMk cId="1091836019" sldId="648"/>
            <ac:spMk id="2" creationId="{23A84928-1FCA-4634-9C2E-8162352F2955}"/>
          </ac:spMkLst>
        </pc:spChg>
      </pc:sldChg>
      <pc:sldChg chg="modSp mod">
        <pc:chgData name="Steve McCormack" userId="a36034f6-e157-44c0-92e0-583c4185333c" providerId="ADAL" clId="{447BF885-BB1C-4E5A-937D-DD06B8C474EC}" dt="2021-09-21T11:00:23.712" v="50" actId="6549"/>
        <pc:sldMkLst>
          <pc:docMk/>
          <pc:sldMk cId="4171217049" sldId="649"/>
        </pc:sldMkLst>
        <pc:spChg chg="mod">
          <ac:chgData name="Steve McCormack" userId="a36034f6-e157-44c0-92e0-583c4185333c" providerId="ADAL" clId="{447BF885-BB1C-4E5A-937D-DD06B8C474EC}" dt="2021-09-21T11:00:23.712" v="50" actId="6549"/>
          <ac:spMkLst>
            <pc:docMk/>
            <pc:sldMk cId="4171217049" sldId="649"/>
            <ac:spMk id="46" creationId="{F54F07ED-8B66-4FB3-B9ED-20C6A6FEE49C}"/>
          </ac:spMkLst>
        </pc:spChg>
      </pc:sldChg>
      <pc:sldChg chg="modSp mod">
        <pc:chgData name="Steve McCormack" userId="a36034f6-e157-44c0-92e0-583c4185333c" providerId="ADAL" clId="{447BF885-BB1C-4E5A-937D-DD06B8C474EC}" dt="2021-09-21T11:00:46.336" v="53" actId="20577"/>
        <pc:sldMkLst>
          <pc:docMk/>
          <pc:sldMk cId="1913031179" sldId="650"/>
        </pc:sldMkLst>
        <pc:spChg chg="mod">
          <ac:chgData name="Steve McCormack" userId="a36034f6-e157-44c0-92e0-583c4185333c" providerId="ADAL" clId="{447BF885-BB1C-4E5A-937D-DD06B8C474EC}" dt="2021-09-21T11:00:46.336" v="53" actId="20577"/>
          <ac:spMkLst>
            <pc:docMk/>
            <pc:sldMk cId="1913031179" sldId="650"/>
            <ac:spMk id="46" creationId="{F54F07ED-8B66-4FB3-B9ED-20C6A6FEE49C}"/>
          </ac:spMkLst>
        </pc:spChg>
      </pc:sldChg>
      <pc:sldChg chg="modSp mod">
        <pc:chgData name="Steve McCormack" userId="a36034f6-e157-44c0-92e0-583c4185333c" providerId="ADAL" clId="{447BF885-BB1C-4E5A-937D-DD06B8C474EC}" dt="2021-09-21T11:01:00.603" v="55" actId="6549"/>
        <pc:sldMkLst>
          <pc:docMk/>
          <pc:sldMk cId="2277428706" sldId="651"/>
        </pc:sldMkLst>
        <pc:spChg chg="mod">
          <ac:chgData name="Steve McCormack" userId="a36034f6-e157-44c0-92e0-583c4185333c" providerId="ADAL" clId="{447BF885-BB1C-4E5A-937D-DD06B8C474EC}" dt="2021-09-21T11:01:00.603" v="55" actId="6549"/>
          <ac:spMkLst>
            <pc:docMk/>
            <pc:sldMk cId="2277428706" sldId="651"/>
            <ac:spMk id="46" creationId="{F54F07ED-8B66-4FB3-B9ED-20C6A6FEE49C}"/>
          </ac:spMkLst>
        </pc:spChg>
      </pc:sldChg>
      <pc:sldChg chg="modSp mod">
        <pc:chgData name="Steve McCormack" userId="a36034f6-e157-44c0-92e0-583c4185333c" providerId="ADAL" clId="{447BF885-BB1C-4E5A-937D-DD06B8C474EC}" dt="2021-09-21T11:01:14.727" v="57" actId="6549"/>
        <pc:sldMkLst>
          <pc:docMk/>
          <pc:sldMk cId="3177596486" sldId="652"/>
        </pc:sldMkLst>
        <pc:spChg chg="mod">
          <ac:chgData name="Steve McCormack" userId="a36034f6-e157-44c0-92e0-583c4185333c" providerId="ADAL" clId="{447BF885-BB1C-4E5A-937D-DD06B8C474EC}" dt="2021-09-21T11:01:14.727" v="57" actId="6549"/>
          <ac:spMkLst>
            <pc:docMk/>
            <pc:sldMk cId="3177596486" sldId="652"/>
            <ac:spMk id="46" creationId="{F54F07ED-8B66-4FB3-B9ED-20C6A6FEE49C}"/>
          </ac:spMkLst>
        </pc:spChg>
      </pc:sldChg>
      <pc:sldChg chg="modSp mod">
        <pc:chgData name="Steve McCormack" userId="a36034f6-e157-44c0-92e0-583c4185333c" providerId="ADAL" clId="{447BF885-BB1C-4E5A-937D-DD06B8C474EC}" dt="2021-09-21T11:01:42.133" v="61" actId="6549"/>
        <pc:sldMkLst>
          <pc:docMk/>
          <pc:sldMk cId="3362483690" sldId="653"/>
        </pc:sldMkLst>
        <pc:spChg chg="mod">
          <ac:chgData name="Steve McCormack" userId="a36034f6-e157-44c0-92e0-583c4185333c" providerId="ADAL" clId="{447BF885-BB1C-4E5A-937D-DD06B8C474EC}" dt="2021-09-21T11:01:29.852" v="60" actId="6549"/>
          <ac:spMkLst>
            <pc:docMk/>
            <pc:sldMk cId="3362483690" sldId="653"/>
            <ac:spMk id="46" creationId="{F54F07ED-8B66-4FB3-B9ED-20C6A6FEE49C}"/>
          </ac:spMkLst>
        </pc:spChg>
        <pc:spChg chg="mod">
          <ac:chgData name="Steve McCormack" userId="a36034f6-e157-44c0-92e0-583c4185333c" providerId="ADAL" clId="{447BF885-BB1C-4E5A-937D-DD06B8C474EC}" dt="2021-09-21T11:01:42.133" v="61" actId="6549"/>
          <ac:spMkLst>
            <pc:docMk/>
            <pc:sldMk cId="3362483690" sldId="653"/>
            <ac:spMk id="50" creationId="{61E2623B-6A93-4AEB-A8B4-E5B12252BAED}"/>
          </ac:spMkLst>
        </pc:spChg>
      </pc:sldChg>
      <pc:sldChg chg="modSp mod">
        <pc:chgData name="Steve McCormack" userId="a36034f6-e157-44c0-92e0-583c4185333c" providerId="ADAL" clId="{447BF885-BB1C-4E5A-937D-DD06B8C474EC}" dt="2021-09-21T11:02:20.618" v="65" actId="20577"/>
        <pc:sldMkLst>
          <pc:docMk/>
          <pc:sldMk cId="1068218186" sldId="654"/>
        </pc:sldMkLst>
        <pc:spChg chg="mod">
          <ac:chgData name="Steve McCormack" userId="a36034f6-e157-44c0-92e0-583c4185333c" providerId="ADAL" clId="{447BF885-BB1C-4E5A-937D-DD06B8C474EC}" dt="2021-09-21T11:02:20.618" v="65" actId="20577"/>
          <ac:spMkLst>
            <pc:docMk/>
            <pc:sldMk cId="1068218186" sldId="654"/>
            <ac:spMk id="46" creationId="{F54F07ED-8B66-4FB3-B9ED-20C6A6FEE49C}"/>
          </ac:spMkLst>
        </pc:spChg>
      </pc:sldChg>
      <pc:sldChg chg="modSp mod">
        <pc:chgData name="Steve McCormack" userId="a36034f6-e157-44c0-92e0-583c4185333c" providerId="ADAL" clId="{447BF885-BB1C-4E5A-937D-DD06B8C474EC}" dt="2021-09-21T11:03:29.484" v="76" actId="6549"/>
        <pc:sldMkLst>
          <pc:docMk/>
          <pc:sldMk cId="2755038121" sldId="656"/>
        </pc:sldMkLst>
        <pc:spChg chg="mod">
          <ac:chgData name="Steve McCormack" userId="a36034f6-e157-44c0-92e0-583c4185333c" providerId="ADAL" clId="{447BF885-BB1C-4E5A-937D-DD06B8C474EC}" dt="2021-09-21T11:03:29.484" v="76" actId="6549"/>
          <ac:spMkLst>
            <pc:docMk/>
            <pc:sldMk cId="2755038121" sldId="656"/>
            <ac:spMk id="2" creationId="{468AD34D-48AC-4C34-99A5-DF560A5DFC10}"/>
          </ac:spMkLst>
        </pc:spChg>
      </pc:sldChg>
      <pc:sldChg chg="modSp mod">
        <pc:chgData name="Steve McCormack" userId="a36034f6-e157-44c0-92e0-583c4185333c" providerId="ADAL" clId="{447BF885-BB1C-4E5A-937D-DD06B8C474EC}" dt="2021-09-21T11:03:37.951" v="78" actId="6549"/>
        <pc:sldMkLst>
          <pc:docMk/>
          <pc:sldMk cId="330985942" sldId="658"/>
        </pc:sldMkLst>
        <pc:spChg chg="mod">
          <ac:chgData name="Steve McCormack" userId="a36034f6-e157-44c0-92e0-583c4185333c" providerId="ADAL" clId="{447BF885-BB1C-4E5A-937D-DD06B8C474EC}" dt="2021-09-21T11:03:37.951" v="78" actId="6549"/>
          <ac:spMkLst>
            <pc:docMk/>
            <pc:sldMk cId="330985942" sldId="658"/>
            <ac:spMk id="2" creationId="{2FC8153A-3089-4481-8DDB-FCA2DBF5BD26}"/>
          </ac:spMkLst>
        </pc:spChg>
      </pc:sldChg>
      <pc:sldChg chg="delCm">
        <pc:chgData name="Steve McCormack" userId="a36034f6-e157-44c0-92e0-583c4185333c" providerId="ADAL" clId="{447BF885-BB1C-4E5A-937D-DD06B8C474EC}" dt="2021-09-21T10:58:54.626" v="43" actId="1592"/>
        <pc:sldMkLst>
          <pc:docMk/>
          <pc:sldMk cId="2306399872" sldId="660"/>
        </pc:sldMkLst>
      </pc:sldChg>
      <pc:sldChg chg="modSp mod">
        <pc:chgData name="Steve McCormack" userId="a36034f6-e157-44c0-92e0-583c4185333c" providerId="ADAL" clId="{447BF885-BB1C-4E5A-937D-DD06B8C474EC}" dt="2021-09-21T11:00:33.553" v="51" actId="20577"/>
        <pc:sldMkLst>
          <pc:docMk/>
          <pc:sldMk cId="2765377784" sldId="661"/>
        </pc:sldMkLst>
        <pc:spChg chg="mod">
          <ac:chgData name="Steve McCormack" userId="a36034f6-e157-44c0-92e0-583c4185333c" providerId="ADAL" clId="{447BF885-BB1C-4E5A-937D-DD06B8C474EC}" dt="2021-09-21T11:00:33.553" v="51" actId="20577"/>
          <ac:spMkLst>
            <pc:docMk/>
            <pc:sldMk cId="2765377784" sldId="661"/>
            <ac:spMk id="46" creationId="{F54F07ED-8B66-4FB3-B9ED-20C6A6FEE4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6.2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59023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 / different about your diagram and your partners?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 visualisation exercise, such as the one offered in Example 1, encourages students to begin with their own mental image and, through discussion with desk partners, the teacher and the whole class, use this to get a sense of the area of a circle as some proportion of r</a:t>
            </a:r>
            <a:r>
              <a:rPr lang="en-GB" baseline="30000" dirty="0"/>
              <a:t>2</a:t>
            </a:r>
            <a:r>
              <a:rPr lang="en-GB" dirty="0"/>
              <a:t>. </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14790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 different about your diagram and your partner’s?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In part c), it is important for students to realise that whatever size the circle is, it will always be the same proportion of the square and, therefore, there exists a constant multiplier that can be used with </a:t>
            </a:r>
            <a:r>
              <a:rPr lang="en-GB" sz="1800" i="1" dirty="0">
                <a:solidFill>
                  <a:srgbClr val="000000"/>
                </a:solidFill>
                <a:effectLst/>
                <a:latin typeface="Myriad Pro"/>
                <a:ea typeface="Calibri" panose="020F0502020204030204" pitchFamily="34" charset="0"/>
                <a:cs typeface="Arial" panose="020B0604020202020204" pitchFamily="34" charset="0"/>
              </a:rPr>
              <a:t>r</a:t>
            </a:r>
            <a:r>
              <a:rPr lang="en-GB" sz="1800" baseline="30000" dirty="0">
                <a:solidFill>
                  <a:srgbClr val="000000"/>
                </a:solidFill>
                <a:effectLst/>
                <a:latin typeface="Myriad Pro"/>
                <a:ea typeface="Calibri" panose="020F0502020204030204" pitchFamily="34" charset="0"/>
                <a:cs typeface="Arial" panose="020B0604020202020204" pitchFamily="34" charset="0"/>
              </a:rPr>
              <a:t>2 </a:t>
            </a:r>
            <a:r>
              <a:rPr lang="en-GB" sz="1800" dirty="0">
                <a:solidFill>
                  <a:srgbClr val="000000"/>
                </a:solidFill>
                <a:effectLst/>
                <a:latin typeface="Myriad Pro"/>
                <a:ea typeface="Calibri" panose="020F0502020204030204" pitchFamily="34" charset="0"/>
                <a:cs typeface="Arial" panose="020B0604020202020204" pitchFamily="34" charset="0"/>
              </a:rPr>
              <a:t>to find the area of a circle.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13537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19 and 20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993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19 and 20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65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would you draw this shape?</a:t>
            </a:r>
          </a:p>
          <a:p>
            <a:pPr>
              <a:spcBef>
                <a:spcPts val="400"/>
              </a:spcBef>
              <a:spcAft>
                <a:spcPts val="400"/>
              </a:spcAft>
            </a:pPr>
            <a:r>
              <a:rPr lang="en-GB" sz="1200" dirty="0">
                <a:solidFill>
                  <a:srgbClr val="008080"/>
                </a:solidFill>
                <a:latin typeface="Myriad Pro"/>
              </a:rPr>
              <a:t>What shapes can you see? What do you know about the dimensions?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Students could be asked to tackle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 by using one of the approximations obtained from the previous example, i.e. A ≈ 3</a:t>
            </a:r>
            <a:r>
              <a:rPr lang="en-GB" sz="1800" i="1" dirty="0">
                <a:effectLst/>
                <a:latin typeface="Myriad Pro"/>
                <a:ea typeface="Calibri" panose="020F0502020204030204" pitchFamily="34" charset="0"/>
                <a:cs typeface="Times New Roman" panose="02020603050405020304" pitchFamily="18" charset="0"/>
              </a:rPr>
              <a:t>r</a:t>
            </a:r>
            <a:r>
              <a:rPr lang="en-GB" sz="1800" baseline="30000" dirty="0">
                <a:effectLst/>
                <a:latin typeface="Myriad Pro"/>
                <a:ea typeface="Calibri" panose="020F0502020204030204" pitchFamily="34" charset="0"/>
                <a:cs typeface="Times New Roman" panose="02020603050405020304" pitchFamily="18" charset="0"/>
              </a:rPr>
              <a:t>2</a:t>
            </a:r>
            <a:r>
              <a:rPr lang="en-GB" sz="1800" dirty="0">
                <a:effectLst/>
                <a:latin typeface="Myriad Pro"/>
                <a:ea typeface="Calibri" panose="020F0502020204030204" pitchFamily="34" charset="0"/>
                <a:cs typeface="Times New Roman" panose="02020603050405020304" pitchFamily="18" charset="0"/>
              </a:rPr>
              <a:t> or A ≈ 3 ¼</a:t>
            </a:r>
            <a:r>
              <a:rPr lang="en-GB" sz="1800" i="1" dirty="0">
                <a:effectLst/>
                <a:latin typeface="Myriad Pro"/>
                <a:ea typeface="Calibri" panose="020F0502020204030204" pitchFamily="34" charset="0"/>
                <a:cs typeface="Times New Roman" panose="02020603050405020304" pitchFamily="18" charset="0"/>
              </a:rPr>
              <a:t>r</a:t>
            </a:r>
            <a:r>
              <a:rPr lang="en-GB" sz="1800" baseline="30000" dirty="0">
                <a:effectLst/>
                <a:latin typeface="Myriad Pro"/>
                <a:ea typeface="Calibri" panose="020F0502020204030204" pitchFamily="34" charset="0"/>
                <a:cs typeface="Times New Roman" panose="02020603050405020304" pitchFamily="18" charset="0"/>
              </a:rPr>
              <a:t>2</a:t>
            </a:r>
            <a:endParaRPr lang="en-GB" sz="18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Students could be encouraged to accept the fact that they are not sure what this value is and, therefore, use </a:t>
            </a:r>
            <a:r>
              <a:rPr lang="en-GB" sz="1800" i="1" dirty="0">
                <a:effectLst/>
                <a:latin typeface="Myriad Pro"/>
                <a:ea typeface="Calibri" panose="020F0502020204030204" pitchFamily="34" charset="0"/>
                <a:cs typeface="Times New Roman" panose="02020603050405020304" pitchFamily="18" charset="0"/>
              </a:rPr>
              <a:t>A</a:t>
            </a:r>
            <a:r>
              <a:rPr lang="en-GB" sz="1800" dirty="0">
                <a:effectLst/>
                <a:latin typeface="Myriad Pro"/>
                <a:ea typeface="Calibri" panose="020F0502020204030204" pitchFamily="34" charset="0"/>
                <a:cs typeface="Times New Roman" panose="02020603050405020304" pitchFamily="18" charset="0"/>
              </a:rPr>
              <a:t> = </a:t>
            </a:r>
            <a:r>
              <a:rPr lang="en-GB" sz="1800" i="1" dirty="0">
                <a:effectLst/>
                <a:latin typeface="Myriad Pro"/>
                <a:ea typeface="Calibri" panose="020F0502020204030204" pitchFamily="34" charset="0"/>
                <a:cs typeface="Times New Roman" panose="02020603050405020304" pitchFamily="18" charset="0"/>
              </a:rPr>
              <a:t>kr</a:t>
            </a:r>
            <a:r>
              <a:rPr lang="en-GB" sz="1800" baseline="30000" dirty="0">
                <a:effectLst/>
                <a:latin typeface="Myriad Pro"/>
                <a:ea typeface="Calibri" panose="020F0502020204030204" pitchFamily="34" charset="0"/>
                <a:cs typeface="Times New Roman" panose="02020603050405020304" pitchFamily="18" charset="0"/>
              </a:rPr>
              <a:t>2</a:t>
            </a:r>
            <a:r>
              <a:rPr lang="en-GB" sz="1800" dirty="0">
                <a:effectLst/>
                <a:latin typeface="Myriad Pro"/>
                <a:ea typeface="Calibri" panose="020F0502020204030204" pitchFamily="34" charset="0"/>
                <a:cs typeface="Times New Roman" panose="02020603050405020304" pitchFamily="18" charset="0"/>
              </a:rPr>
              <a:t> (where </a:t>
            </a:r>
            <a:r>
              <a:rPr lang="en-GB" sz="1800" i="1" dirty="0">
                <a:effectLst/>
                <a:latin typeface="Myriad Pro"/>
                <a:ea typeface="Calibri" panose="020F0502020204030204" pitchFamily="34" charset="0"/>
                <a:cs typeface="Times New Roman" panose="02020603050405020304" pitchFamily="18" charset="0"/>
              </a:rPr>
              <a:t>k</a:t>
            </a:r>
            <a:r>
              <a:rPr lang="en-GB" sz="1800" dirty="0">
                <a:effectLst/>
                <a:latin typeface="Myriad Pro"/>
                <a:ea typeface="Calibri" panose="020F0502020204030204" pitchFamily="34" charset="0"/>
                <a:cs typeface="Times New Roman" panose="02020603050405020304" pitchFamily="18" charset="0"/>
              </a:rPr>
              <a:t> is some constant).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37785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21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42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Why do you think two colours have been used in the diagram?</a:t>
            </a:r>
          </a:p>
          <a:p>
            <a:pPr>
              <a:spcBef>
                <a:spcPts val="400"/>
              </a:spcBef>
              <a:spcAft>
                <a:spcPts val="400"/>
              </a:spcAft>
            </a:pPr>
            <a:r>
              <a:rPr lang="en-GB" sz="1200" dirty="0">
                <a:solidFill>
                  <a:srgbClr val="008080"/>
                </a:solidFill>
                <a:latin typeface="Myriad Pro"/>
              </a:rPr>
              <a:t>What shapes do you recognise?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key points to draw out in any whole-class discussion about Example 3 are:</a:t>
            </a:r>
          </a:p>
          <a:p>
            <a:pPr marL="171450" indent="-171450">
              <a:buFont typeface="Arial" panose="020B0604020202020204" pitchFamily="34" charset="0"/>
              <a:buChar char="•"/>
            </a:pPr>
            <a:r>
              <a:rPr lang="en-GB" dirty="0"/>
              <a:t>that the shape on the right is a pretty good approximation to a rectangle (and that this transformation cleverly turns the problem of finding areas of circles into one of finding areas of rectangles)</a:t>
            </a:r>
          </a:p>
          <a:p>
            <a:pPr marL="171450" indent="-171450">
              <a:buFont typeface="Arial" panose="020B0604020202020204" pitchFamily="34" charset="0"/>
              <a:buChar char="•"/>
            </a:pPr>
            <a:r>
              <a:rPr lang="en-GB" dirty="0"/>
              <a:t>that the length of the rectangle which approximates to this shape is half the circumference of the circle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Myriad Pro"/>
                <a:ea typeface="Calibri" panose="020F0502020204030204" pitchFamily="34" charset="0"/>
                <a:cs typeface="Times New Roman" panose="02020603050405020304" pitchFamily="18" charset="0"/>
              </a:rPr>
              <a:t>that the height of the rectangle which approximates to this shape is the radius of the circle.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1599012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21 of the 6.2 Core Concept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2 other methods are presented.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Static images like this are useful; however, one of the key ideas here is thinking of the limit as the size of each sector becomes smaller, the number of sectors increases, and the right-hand diagram approaches a rectangle.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5445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a:t>
            </a:r>
            <a:r>
              <a:rPr lang="en-GB" sz="1200" dirty="0"/>
              <a:t>𝜋 rounded to the nearest whole number?</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What is </a:t>
            </a:r>
            <a:r>
              <a:rPr lang="en-GB" sz="1200" dirty="0"/>
              <a:t>𝜋 rounded to the nearest one decimal place?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t>What is 𝜋 rounded to the three significant figures?</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t>When might a rounded answer be sensible? When would the exact answer be needed?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Building a sequence of questions with different required degrees of accuracy can raise some important issues regarding students’ understanding of accuracy and to what extent rounding the final answer is appropriate.</a:t>
            </a:r>
          </a:p>
          <a:p>
            <a:r>
              <a:rPr lang="en-GB" dirty="0"/>
              <a:t>In Example 4, students may say the answer with the most decimal places is the most accurate, whereas the value 100</a:t>
            </a:r>
            <a:r>
              <a:rPr lang="en-GB" sz="1200" dirty="0"/>
              <a:t>𝜋</a:t>
            </a:r>
            <a:r>
              <a:rPr lang="en-GB" dirty="0"/>
              <a:t> is not only the most accurate but also the most convenient. This example should reinforce the idea that any particular number used for </a:t>
            </a:r>
            <a:r>
              <a:rPr lang="en-GB" sz="1200" dirty="0"/>
              <a:t>𝜋 </a:t>
            </a:r>
            <a:r>
              <a:rPr lang="en-GB" dirty="0"/>
              <a:t> will be an approximation and the only precise way of signifying </a:t>
            </a:r>
            <a:r>
              <a:rPr lang="en-GB" sz="1200" dirty="0"/>
              <a:t>𝜋</a:t>
            </a:r>
            <a:r>
              <a:rPr lang="en-GB" dirty="0"/>
              <a:t>  is to use its symbol.</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156047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81424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23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386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 different about these two questions?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indent="-280670">
              <a:spcBef>
                <a:spcPts val="400"/>
              </a:spcBef>
              <a:spcAft>
                <a:spcPts val="400"/>
              </a:spcAft>
            </a:pPr>
            <a:r>
              <a:rPr lang="en-GB" sz="1800" i="1" dirty="0">
                <a:solidFill>
                  <a:srgbClr val="000000"/>
                </a:solidFill>
                <a:effectLst/>
                <a:latin typeface="Myriad Pro"/>
                <a:ea typeface="Calibri" panose="020F0502020204030204" pitchFamily="34" charset="0"/>
                <a:cs typeface="Arial" panose="020B0604020202020204" pitchFamily="34" charset="0"/>
              </a:rPr>
              <a:t>Example 5</a:t>
            </a:r>
            <a:r>
              <a:rPr lang="en-GB" sz="1800" dirty="0">
                <a:solidFill>
                  <a:srgbClr val="000000"/>
                </a:solidFill>
                <a:effectLst/>
                <a:latin typeface="Myriad Pro"/>
                <a:ea typeface="Calibri" panose="020F0502020204030204" pitchFamily="34" charset="0"/>
                <a:cs typeface="Arial" panose="020B0604020202020204" pitchFamily="34" charset="0"/>
              </a:rPr>
              <a:t> requires students to work with the formula for the area of a circle in reverse.</a:t>
            </a:r>
          </a:p>
          <a:p>
            <a:pPr marL="280670" indent="-280670">
              <a:spcBef>
                <a:spcPts val="400"/>
              </a:spcBef>
              <a:spcAft>
                <a:spcPts val="400"/>
              </a:spcAft>
            </a:pPr>
            <a:r>
              <a:rPr lang="en-GB" sz="1800" dirty="0">
                <a:solidFill>
                  <a:srgbClr val="000000"/>
                </a:solidFill>
                <a:effectLst/>
                <a:latin typeface="Myriad Pro"/>
                <a:ea typeface="Calibri" panose="020F0502020204030204" pitchFamily="34" charset="0"/>
                <a:cs typeface="Arial" panose="020B0604020202020204" pitchFamily="34" charset="0"/>
              </a:rPr>
              <a:t>Part a) is in terms of </a:t>
            </a:r>
            <a:r>
              <a:rPr lang="en-GB" sz="4000" dirty="0">
                <a:latin typeface="+mn-lt"/>
              </a:rPr>
              <a:t>𝜋</a:t>
            </a:r>
            <a:r>
              <a:rPr lang="en-GB" sz="1800" dirty="0">
                <a:solidFill>
                  <a:srgbClr val="000000"/>
                </a:solidFill>
                <a:effectLst/>
                <a:latin typeface="Myriad Pro"/>
                <a:ea typeface="Calibri" panose="020F0502020204030204" pitchFamily="34" charset="0"/>
                <a:cs typeface="Arial" panose="020B0604020202020204" pitchFamily="34" charset="0"/>
              </a:rPr>
              <a:t> and a square number, thus the underlying structure is clearer.</a:t>
            </a:r>
          </a:p>
          <a:p>
            <a:r>
              <a:rPr lang="en-GB" sz="1800" dirty="0">
                <a:effectLst/>
                <a:latin typeface="Myriad Pro"/>
                <a:ea typeface="Calibri" panose="020F0502020204030204" pitchFamily="34" charset="0"/>
                <a:cs typeface="Times New Roman" panose="02020603050405020304" pitchFamily="18" charset="0"/>
              </a:rPr>
              <a:t>Part b) is slightly more complicated, owing to the nature of the numbers involved.</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184712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24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8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describe each of the shapes?</a:t>
            </a:r>
          </a:p>
          <a:p>
            <a:pPr>
              <a:spcBef>
                <a:spcPts val="400"/>
              </a:spcBef>
              <a:spcAft>
                <a:spcPts val="400"/>
              </a:spcAft>
            </a:pPr>
            <a:r>
              <a:rPr lang="en-GB" sz="1200" dirty="0">
                <a:solidFill>
                  <a:srgbClr val="008080"/>
                </a:solidFill>
                <a:latin typeface="Myriad Pro"/>
              </a:rPr>
              <a:t>What fractions can you see of a whole circle?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1" dirty="0">
                <a:effectLst/>
                <a:latin typeface="Myriad Pro"/>
                <a:ea typeface="Calibri" panose="020F0502020204030204" pitchFamily="34" charset="0"/>
                <a:cs typeface="Times New Roman" panose="02020603050405020304" pitchFamily="18" charset="0"/>
              </a:rPr>
              <a:t>Example 6</a:t>
            </a:r>
            <a:r>
              <a:rPr lang="en-GB" sz="1800" dirty="0">
                <a:effectLst/>
                <a:latin typeface="Myriad Pro"/>
                <a:ea typeface="Calibri" panose="020F0502020204030204" pitchFamily="34" charset="0"/>
                <a:cs typeface="Times New Roman" panose="02020603050405020304" pitchFamily="18" charset="0"/>
              </a:rPr>
              <a:t> encourages students to make connections with their knowledge of fractions. It lays the foundations for a more generalised approach to finding the area of sectors at Key Stage 4.</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813915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24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519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do you predict will be better value for money and why?</a:t>
            </a:r>
          </a:p>
          <a:p>
            <a:pPr>
              <a:spcBef>
                <a:spcPts val="400"/>
              </a:spcBef>
              <a:spcAft>
                <a:spcPts val="400"/>
              </a:spcAft>
            </a:pPr>
            <a:r>
              <a:rPr lang="en-GB" sz="1200" dirty="0">
                <a:solidFill>
                  <a:srgbClr val="008080"/>
                </a:solidFill>
                <a:latin typeface="Myriad Pro"/>
              </a:rPr>
              <a:t>How much more pizza are you getting when you increase the diameter by 2 inches?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1" dirty="0">
                <a:effectLst/>
                <a:latin typeface="Myriad Pro"/>
                <a:ea typeface="Calibri" panose="020F0502020204030204" pitchFamily="34" charset="0"/>
                <a:cs typeface="Times New Roman" panose="02020603050405020304" pitchFamily="18" charset="0"/>
              </a:rPr>
              <a:t>Example 7</a:t>
            </a:r>
            <a:r>
              <a:rPr lang="en-GB" sz="1800" dirty="0">
                <a:effectLst/>
                <a:latin typeface="Myriad Pro"/>
                <a:ea typeface="Calibri" panose="020F0502020204030204" pitchFamily="34" charset="0"/>
                <a:cs typeface="Times New Roman" panose="02020603050405020304" pitchFamily="18" charset="0"/>
              </a:rPr>
              <a:t> provides students with the opportunity to apply their knowledge of the area formula.</a:t>
            </a:r>
          </a:p>
          <a:p>
            <a:endParaRPr lang="en-GB" sz="1800" dirty="0">
              <a:effectLst/>
              <a:latin typeface="Myriad Pro"/>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2092301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24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9477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shapes can you see?</a:t>
            </a:r>
          </a:p>
          <a:p>
            <a:pPr>
              <a:spcBef>
                <a:spcPts val="400"/>
              </a:spcBef>
              <a:spcAft>
                <a:spcPts val="400"/>
              </a:spcAft>
            </a:pPr>
            <a:r>
              <a:rPr lang="en-GB" sz="1200" dirty="0">
                <a:solidFill>
                  <a:srgbClr val="008080"/>
                </a:solidFill>
                <a:latin typeface="Myriad Pro"/>
              </a:rPr>
              <a:t>Which part of the diagram do you think you should draw first?</a:t>
            </a:r>
          </a:p>
          <a:p>
            <a:pPr>
              <a:spcBef>
                <a:spcPts val="400"/>
              </a:spcBef>
              <a:spcAft>
                <a:spcPts val="400"/>
              </a:spcAft>
            </a:pPr>
            <a:r>
              <a:rPr lang="en-GB" sz="1200" dirty="0">
                <a:solidFill>
                  <a:srgbClr val="008080"/>
                </a:solidFill>
                <a:latin typeface="Myriad Pro"/>
              </a:rPr>
              <a:t>How do you know how big to set your compass?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indent="-280670">
              <a:spcBef>
                <a:spcPts val="400"/>
              </a:spcBef>
              <a:spcAft>
                <a:spcPts val="400"/>
              </a:spcAft>
            </a:pPr>
            <a:r>
              <a:rPr lang="en-GB" sz="1800" dirty="0">
                <a:solidFill>
                  <a:srgbClr val="000000"/>
                </a:solidFill>
                <a:effectLst/>
                <a:latin typeface="Myriad Pro"/>
                <a:ea typeface="Calibri" panose="020F0502020204030204" pitchFamily="34" charset="0"/>
                <a:cs typeface="Arial" panose="020B0604020202020204" pitchFamily="34" charset="0"/>
              </a:rPr>
              <a:t>Getting students to construct the diagram in part a) first is a good way to support them to see how each of the red and blue shapes is formed and therefore find their area.</a:t>
            </a:r>
            <a:endParaRPr lang="en-GB" sz="1800" b="1" dirty="0">
              <a:effectLst/>
              <a:latin typeface="Myriad Pro"/>
              <a:ea typeface="Calibri" panose="020F0502020204030204" pitchFamily="34" charset="0"/>
              <a:cs typeface="Times New Roman" panose="02020603050405020304" pitchFamily="18" charset="0"/>
            </a:endParaRPr>
          </a:p>
          <a:p>
            <a:pPr marL="280670" indent="-280670">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Students may be </a:t>
            </a:r>
            <a:r>
              <a:rPr lang="en-GB" sz="1800" dirty="0">
                <a:solidFill>
                  <a:srgbClr val="000000"/>
                </a:solidFill>
                <a:effectLst/>
                <a:latin typeface="Myriad Pro"/>
                <a:ea typeface="Calibri" panose="020F0502020204030204" pitchFamily="34" charset="0"/>
                <a:cs typeface="Arial" panose="020B0604020202020204" pitchFamily="34" charset="0"/>
              </a:rPr>
              <a:t>surprised by the fact that the areas are equal.</a:t>
            </a:r>
          </a:p>
          <a:p>
            <a:r>
              <a:rPr lang="en-GB" sz="1800" dirty="0">
                <a:effectLst/>
                <a:latin typeface="Myriad Pro"/>
                <a:ea typeface="Calibri" panose="020F0502020204030204" pitchFamily="34" charset="0"/>
                <a:cs typeface="Times New Roman" panose="02020603050405020304" pitchFamily="18" charset="0"/>
              </a:rPr>
              <a:t>Note that this problem is an ideal context in which to encourage students to use </a:t>
            </a:r>
            <a:r>
              <a:rPr lang="en-GB" sz="1800" dirty="0"/>
              <a:t>𝜋</a:t>
            </a:r>
            <a:r>
              <a:rPr lang="en-GB" sz="1800" dirty="0">
                <a:effectLst/>
                <a:latin typeface="Myriad Pro"/>
                <a:ea typeface="Calibri" panose="020F0502020204030204" pitchFamily="34" charset="0"/>
                <a:cs typeface="Times New Roman" panose="02020603050405020304" pitchFamily="18" charset="0"/>
              </a:rPr>
              <a:t> in their calculations rather than a numerical approximation.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1794615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815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we mean by similar?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Example 9 encourages students to make connections with their knowledge of proportional reasoning and scale factors.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113871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2284468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570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1549457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43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Perimeter, area and volume can be found on page 2 of the 6.2 Core Concept document.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6.2.1 Understand the concept of perimeter and use it in a range of problem-solving situations – pages 9 and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6.2.2 Understand the concept of area and use it in a range of problem-solving situations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6.2.3 Understand the concept of volume and use it in a range of problem-solving situations – pages 12 and 13</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4: 2.16 Multiplicative contexts: area and perimeter 1</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2.30 Multiplicative contexts: area and perimeter 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Geometry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indent="-228600">
              <a:buAutoNum type="alphaLcParenR"/>
            </a:pPr>
            <a:r>
              <a:rPr lang="en-GB" dirty="0"/>
              <a:t>NCETM primary assessment materials: Year 6, page 32</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NCETM primary assessment materials: Year 6, page 36</a:t>
            </a:r>
          </a:p>
          <a:p>
            <a:r>
              <a:rPr lang="en-GB" dirty="0"/>
              <a:t>c) NCETM primary assessment materials: Year 6, page 32</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60960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6.2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1qabpyac/ncetm_ks3_cc_6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46689" TargetMode="External"/><Relationship Id="rId5" Type="http://schemas.openxmlformats.org/officeDocument/2006/relationships/hyperlink" Target="https://www.ncetm.org.uk/media/hwfluxcs/ncetm_ks3_cc_6_1.pdf" TargetMode="External"/><Relationship Id="rId4" Type="http://schemas.openxmlformats.org/officeDocument/2006/relationships/hyperlink" Target="https://www.ncetm.org.uk/media/yn5peevc/ncetm_ks3_theme_6.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1qabpyac/ncetm_ks3_cc_6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lstStyle/>
          <a:p>
            <a:r>
              <a:rPr lang="en-GB" dirty="0"/>
              <a:t>The area of a circle</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6.2 Perimeter, area and volume)</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pic>
        <p:nvPicPr>
          <p:cNvPr id="3" name="Content Placeholder 2">
            <a:extLst>
              <a:ext uri="{FF2B5EF4-FFF2-40B4-BE49-F238E27FC236}">
                <a16:creationId xmlns:a16="http://schemas.microsoft.com/office/drawing/2014/main" id="{2E2060D0-A952-4066-B89B-4F8F11C349B2}"/>
              </a:ext>
            </a:extLst>
          </p:cNvPr>
          <p:cNvPicPr>
            <a:picLocks noGrp="1" noChangeAspect="1"/>
          </p:cNvPicPr>
          <p:nvPr>
            <p:ph idx="1"/>
          </p:nvPr>
        </p:nvPicPr>
        <p:blipFill>
          <a:blip r:embed="rId3"/>
          <a:stretch>
            <a:fillRect/>
          </a:stretch>
        </p:blipFill>
        <p:spPr>
          <a:xfrm>
            <a:off x="2927648" y="2247112"/>
            <a:ext cx="5768329" cy="2748152"/>
          </a:xfrm>
          <a:prstGeom prst="rect">
            <a:avLst/>
          </a:prstGeom>
        </p:spPr>
      </p:pic>
      <p:sp>
        <p:nvSpPr>
          <p:cNvPr id="7" name="TextBox 6">
            <a:extLst>
              <a:ext uri="{FF2B5EF4-FFF2-40B4-BE49-F238E27FC236}">
                <a16:creationId xmlns:a16="http://schemas.microsoft.com/office/drawing/2014/main" id="{B889ED0B-C504-4A40-B138-286004E01BFE}"/>
              </a:ext>
            </a:extLst>
          </p:cNvPr>
          <p:cNvSpPr txBox="1"/>
          <p:nvPr/>
        </p:nvSpPr>
        <p:spPr>
          <a:xfrm>
            <a:off x="407368" y="1412777"/>
            <a:ext cx="10590929" cy="461665"/>
          </a:xfrm>
          <a:prstGeom prst="rect">
            <a:avLst/>
          </a:prstGeom>
          <a:noFill/>
        </p:spPr>
        <p:txBody>
          <a:bodyPr wrap="square">
            <a:spAutoFit/>
          </a:bodyPr>
          <a:lstStyle/>
          <a:p>
            <a:pPr marL="457200" indent="-457200">
              <a:buFont typeface="+mj-lt"/>
              <a:buAutoNum type="alphaLcParenR"/>
            </a:pPr>
            <a:r>
              <a:rPr lang="en-GB" sz="2400" dirty="0"/>
              <a:t>Which of these right-angled triangles have an area of 20 cm</a:t>
            </a:r>
            <a:r>
              <a:rPr lang="en-GB" sz="2400" baseline="30000" dirty="0"/>
              <a:t>2</a:t>
            </a:r>
            <a:r>
              <a:rPr lang="en-GB" sz="2400" dirty="0"/>
              <a:t>?</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4CCA-A444-4440-BBCF-F6EE7CFF1FB0}"/>
              </a:ext>
            </a:extLst>
          </p:cNvPr>
          <p:cNvSpPr>
            <a:spLocks noGrp="1"/>
          </p:cNvSpPr>
          <p:nvPr>
            <p:ph type="title"/>
          </p:nvPr>
        </p:nvSpPr>
        <p:spPr/>
        <p:txBody>
          <a:bodyPr/>
          <a:lstStyle/>
          <a:p>
            <a:r>
              <a:rPr lang="en-GB" dirty="0"/>
              <a:t>Checking prior learning (2)</a:t>
            </a:r>
          </a:p>
        </p:txBody>
      </p:sp>
      <p:sp>
        <p:nvSpPr>
          <p:cNvPr id="3" name="Content Placeholder 2">
            <a:extLst>
              <a:ext uri="{FF2B5EF4-FFF2-40B4-BE49-F238E27FC236}">
                <a16:creationId xmlns:a16="http://schemas.microsoft.com/office/drawing/2014/main" id="{785F8EC4-12ED-435E-9BF2-AA1AAAF14C9A}"/>
              </a:ext>
            </a:extLst>
          </p:cNvPr>
          <p:cNvSpPr>
            <a:spLocks noGrp="1"/>
          </p:cNvSpPr>
          <p:nvPr>
            <p:ph idx="1"/>
          </p:nvPr>
        </p:nvSpPr>
        <p:spPr>
          <a:xfrm>
            <a:off x="7177219" y="1268760"/>
            <a:ext cx="4667682" cy="3888432"/>
          </a:xfrm>
        </p:spPr>
        <p:txBody>
          <a:bodyPr>
            <a:normAutofit/>
          </a:bodyPr>
          <a:lstStyle/>
          <a:p>
            <a:pPr marL="0" indent="0">
              <a:buNone/>
            </a:pPr>
            <a:r>
              <a:rPr lang="en-GB" dirty="0"/>
              <a:t>The diameter of a golf ball is 4cm. </a:t>
            </a:r>
          </a:p>
          <a:p>
            <a:pPr marL="0" indent="0">
              <a:buNone/>
            </a:pPr>
            <a:r>
              <a:rPr lang="en-GB" dirty="0"/>
              <a:t>I want to make a box which will hold six golf balls.</a:t>
            </a:r>
          </a:p>
          <a:p>
            <a:pPr marL="0" indent="0">
              <a:buNone/>
            </a:pPr>
            <a:endParaRPr lang="en-GB" dirty="0"/>
          </a:p>
          <a:p>
            <a:pPr marL="0" indent="0">
              <a:buNone/>
            </a:pPr>
            <a:r>
              <a:rPr lang="en-GB" dirty="0"/>
              <a:t>What size could my box be?</a:t>
            </a:r>
          </a:p>
          <a:p>
            <a:pPr marL="0" indent="0">
              <a:buNone/>
            </a:pPr>
            <a:r>
              <a:rPr lang="en-GB" dirty="0"/>
              <a:t>Is there more than one answer?</a:t>
            </a:r>
          </a:p>
          <a:p>
            <a:endParaRPr lang="en-GB" dirty="0"/>
          </a:p>
        </p:txBody>
      </p:sp>
      <p:sp>
        <p:nvSpPr>
          <p:cNvPr id="4" name="TextBox 3">
            <a:extLst>
              <a:ext uri="{FF2B5EF4-FFF2-40B4-BE49-F238E27FC236}">
                <a16:creationId xmlns:a16="http://schemas.microsoft.com/office/drawing/2014/main" id="{EEBF9683-0957-4168-846E-EDB1DD4B97E8}"/>
              </a:ext>
            </a:extLst>
          </p:cNvPr>
          <p:cNvSpPr txBox="1"/>
          <p:nvPr/>
        </p:nvSpPr>
        <p:spPr>
          <a:xfrm>
            <a:off x="6578612" y="1177588"/>
            <a:ext cx="598607" cy="523220"/>
          </a:xfrm>
          <a:prstGeom prst="rect">
            <a:avLst/>
          </a:prstGeom>
          <a:noFill/>
        </p:spPr>
        <p:txBody>
          <a:bodyPr wrap="square">
            <a:spAutoFit/>
          </a:bodyPr>
          <a:lstStyle/>
          <a:p>
            <a:pPr>
              <a:buNone/>
            </a:pPr>
            <a:r>
              <a:rPr lang="en-GB" dirty="0">
                <a:solidFill>
                  <a:srgbClr val="00628C"/>
                </a:solidFill>
              </a:rPr>
              <a:t>c)</a:t>
            </a:r>
          </a:p>
        </p:txBody>
      </p:sp>
      <p:sp>
        <p:nvSpPr>
          <p:cNvPr id="5" name="TextBox 4">
            <a:extLst>
              <a:ext uri="{FF2B5EF4-FFF2-40B4-BE49-F238E27FC236}">
                <a16:creationId xmlns:a16="http://schemas.microsoft.com/office/drawing/2014/main" id="{1A1CA287-1595-472E-96C0-E26C1C6FBD92}"/>
              </a:ext>
            </a:extLst>
          </p:cNvPr>
          <p:cNvSpPr txBox="1"/>
          <p:nvPr/>
        </p:nvSpPr>
        <p:spPr>
          <a:xfrm>
            <a:off x="1128675" y="1166842"/>
            <a:ext cx="5221601" cy="4524315"/>
          </a:xfrm>
          <a:prstGeom prst="rect">
            <a:avLst/>
          </a:prstGeom>
          <a:noFill/>
        </p:spPr>
        <p:txBody>
          <a:bodyPr wrap="square">
            <a:spAutoFit/>
          </a:bodyPr>
          <a:lstStyle/>
          <a:p>
            <a:pPr>
              <a:buNone/>
            </a:pPr>
            <a:r>
              <a:rPr lang="en-GB" sz="2400" dirty="0"/>
              <a:t>Captain Conjecture says ‘The diameter of a circle is twice the length of its radius.’</a:t>
            </a:r>
          </a:p>
          <a:p>
            <a:pPr>
              <a:buNone/>
            </a:pPr>
            <a:r>
              <a:rPr lang="en-GB" sz="2400" dirty="0"/>
              <a:t>Do you agree? Explain your answer.</a:t>
            </a:r>
          </a:p>
          <a:p>
            <a:pPr>
              <a:buNone/>
            </a:pPr>
            <a:endParaRPr lang="en-GB" sz="2400" dirty="0"/>
          </a:p>
          <a:p>
            <a:pPr>
              <a:buNone/>
            </a:pPr>
            <a:r>
              <a:rPr lang="en-GB" sz="2400" dirty="0"/>
              <a:t>Captain Conjecture says, ‘All circles with a radius of 4cm have circumferences that are the same length.’</a:t>
            </a:r>
          </a:p>
          <a:p>
            <a:pPr>
              <a:buNone/>
            </a:pPr>
            <a:endParaRPr lang="en-GB" sz="2400" dirty="0"/>
          </a:p>
          <a:p>
            <a:pPr>
              <a:buNone/>
            </a:pPr>
            <a:r>
              <a:rPr lang="en-GB" sz="2400" dirty="0"/>
              <a:t>Do you agree? Explain your answer</a:t>
            </a:r>
          </a:p>
        </p:txBody>
      </p:sp>
      <p:sp>
        <p:nvSpPr>
          <p:cNvPr id="6" name="TextBox 5">
            <a:extLst>
              <a:ext uri="{FF2B5EF4-FFF2-40B4-BE49-F238E27FC236}">
                <a16:creationId xmlns:a16="http://schemas.microsoft.com/office/drawing/2014/main" id="{DDC188BD-1D5A-47D1-B30D-5106BB02D501}"/>
              </a:ext>
            </a:extLst>
          </p:cNvPr>
          <p:cNvSpPr txBox="1"/>
          <p:nvPr/>
        </p:nvSpPr>
        <p:spPr>
          <a:xfrm>
            <a:off x="596879" y="1151167"/>
            <a:ext cx="598607" cy="523220"/>
          </a:xfrm>
          <a:prstGeom prst="rect">
            <a:avLst/>
          </a:prstGeom>
          <a:noFill/>
        </p:spPr>
        <p:txBody>
          <a:bodyPr wrap="square">
            <a:spAutoFit/>
          </a:bodyPr>
          <a:lstStyle/>
          <a:p>
            <a:pPr>
              <a:buNone/>
            </a:pPr>
            <a:r>
              <a:rPr lang="en-GB" dirty="0">
                <a:solidFill>
                  <a:srgbClr val="00628C"/>
                </a:solidFill>
              </a:rPr>
              <a:t>b)</a:t>
            </a:r>
          </a:p>
        </p:txBody>
      </p:sp>
    </p:spTree>
    <p:extLst>
      <p:ext uri="{BB962C8B-B14F-4D97-AF65-F5344CB8AC3E}">
        <p14:creationId xmlns:p14="http://schemas.microsoft.com/office/powerpoint/2010/main" val="323356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Confusing the definitions / formulae for area and perimeter</a:t>
            </a:r>
          </a:p>
          <a:p>
            <a:pPr marL="457200" indent="-457200" fontAlgn="auto">
              <a:spcAft>
                <a:spcPts val="0"/>
              </a:spcAft>
              <a:buClrTx/>
              <a:buFont typeface="+mj-lt"/>
              <a:buAutoNum type="arabicParenR"/>
            </a:pPr>
            <a:r>
              <a:rPr lang="en-GB" dirty="0"/>
              <a:t>Finding the area of a shape with no straight sides</a:t>
            </a:r>
          </a:p>
          <a:p>
            <a:pPr marL="0" indent="0" fontAlgn="auto">
              <a:spcAft>
                <a:spcPts val="0"/>
              </a:spcAft>
              <a:buClrTx/>
              <a:buNone/>
            </a:pPr>
            <a:endParaRPr lang="en-GB" dirty="0"/>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If the concept of the area of a circle is introduced at the same time as the circumference of a circle, then some students may confuse the definitions and/or formulae. </a:t>
            </a:r>
          </a:p>
          <a:p>
            <a:r>
              <a:rPr lang="en-GB" dirty="0"/>
              <a:t>This can be avoided by introducing the circumference of a circle when thinking about perimeter alongside other shapes, and the area of a circle when considering area in general. </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556792"/>
            <a:ext cx="8294712" cy="3888432"/>
          </a:xfrm>
        </p:spPr>
        <p:txBody>
          <a:bodyPr>
            <a:normAutofit/>
          </a:bodyPr>
          <a:lstStyle/>
          <a:p>
            <a:r>
              <a:rPr lang="en-GB" dirty="0"/>
              <a:t>Students may have difficulty finding the area of a shape with no straight sides, since the areas of other shapes considered previously (such as parallelograms, triangles and trapezia) were all derived from the area of a rectangle and so involved multiplying two dimensions together. </a:t>
            </a:r>
          </a:p>
          <a:p>
            <a:r>
              <a:rPr lang="en-GB" dirty="0"/>
              <a:t>Asking students questions, such as, ‘How can we find the area, measured in cm</a:t>
            </a:r>
            <a:r>
              <a:rPr lang="en-GB" baseline="30000" dirty="0"/>
              <a:t>2</a:t>
            </a:r>
            <a:r>
              <a:rPr lang="en-GB" dirty="0"/>
              <a:t> (square centimetres) of something that is circular?’ could help students appreciate this apparent conundrum and begin to think about the problem of finding the area of a circle: </a:t>
            </a:r>
          </a:p>
        </p:txBody>
      </p:sp>
      <p:pic>
        <p:nvPicPr>
          <p:cNvPr id="5" name="Picture 4">
            <a:extLst>
              <a:ext uri="{FF2B5EF4-FFF2-40B4-BE49-F238E27FC236}">
                <a16:creationId xmlns:a16="http://schemas.microsoft.com/office/drawing/2014/main" id="{6B893C2B-BF25-4649-9545-EC1389E5E28F}"/>
              </a:ext>
            </a:extLst>
          </p:cNvPr>
          <p:cNvPicPr>
            <a:picLocks noChangeAspect="1"/>
          </p:cNvPicPr>
          <p:nvPr/>
        </p:nvPicPr>
        <p:blipFill>
          <a:blip r:embed="rId3"/>
          <a:stretch>
            <a:fillRect/>
          </a:stretch>
        </p:blipFill>
        <p:spPr>
          <a:xfrm>
            <a:off x="7752184" y="2096852"/>
            <a:ext cx="5021536" cy="2664296"/>
          </a:xfrm>
          <a:prstGeom prst="rect">
            <a:avLst/>
          </a:prstGeom>
        </p:spPr>
      </p:pic>
    </p:spTree>
    <p:extLst>
      <p:ext uri="{BB962C8B-B14F-4D97-AF65-F5344CB8AC3E}">
        <p14:creationId xmlns:p14="http://schemas.microsoft.com/office/powerpoint/2010/main" val="4057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sz="2000" b="1" dirty="0"/>
              <a:t>Understand the approximate relationship between the area of a circle and the square of its radius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a:t>
            </a:r>
            <a:endParaRPr lang="en-GB" dirty="0"/>
          </a:p>
        </p:txBody>
      </p:sp>
      <p:sp>
        <p:nvSpPr>
          <p:cNvPr id="7" name="TextBox 6">
            <a:extLst>
              <a:ext uri="{FF2B5EF4-FFF2-40B4-BE49-F238E27FC236}">
                <a16:creationId xmlns:a16="http://schemas.microsoft.com/office/drawing/2014/main" id="{FE0A9151-3443-4DB0-87FA-3FD732E24EF3}"/>
              </a:ext>
            </a:extLst>
          </p:cNvPr>
          <p:cNvSpPr txBox="1"/>
          <p:nvPr/>
        </p:nvSpPr>
        <p:spPr>
          <a:xfrm>
            <a:off x="695399" y="1788656"/>
            <a:ext cx="10947703" cy="3293209"/>
          </a:xfrm>
          <a:prstGeom prst="rect">
            <a:avLst/>
          </a:prstGeom>
          <a:noFill/>
        </p:spPr>
        <p:txBody>
          <a:bodyPr wrap="square">
            <a:spAutoFit/>
          </a:bodyPr>
          <a:lstStyle/>
          <a:p>
            <a:pPr marL="457200" indent="-457200">
              <a:spcBef>
                <a:spcPts val="0"/>
              </a:spcBef>
              <a:spcAft>
                <a:spcPts val="1200"/>
              </a:spcAft>
              <a:buFont typeface="+mj-lt"/>
              <a:buAutoNum type="alphaLcParenR"/>
            </a:pPr>
            <a:r>
              <a:rPr lang="en-GB" sz="2400" dirty="0"/>
              <a:t>Close your eyes. Imagine a circle with a radius of r sitting inside a square. Grow the circle until it is the biggest it can be but still fitting inside the square. </a:t>
            </a:r>
          </a:p>
          <a:p>
            <a:pPr lvl="1">
              <a:spcBef>
                <a:spcPts val="0"/>
              </a:spcBef>
              <a:spcAft>
                <a:spcPts val="1200"/>
              </a:spcAft>
              <a:buNone/>
            </a:pPr>
            <a:r>
              <a:rPr lang="en-GB" sz="2400" dirty="0"/>
              <a:t>Now open your eyes and draw what you have imagined. </a:t>
            </a:r>
          </a:p>
          <a:p>
            <a:pPr lvl="1">
              <a:spcBef>
                <a:spcPts val="0"/>
              </a:spcBef>
              <a:spcAft>
                <a:spcPts val="1200"/>
              </a:spcAft>
              <a:buNone/>
            </a:pPr>
            <a:r>
              <a:rPr lang="en-GB" sz="2400" dirty="0"/>
              <a:t>Share your diagram with your desk partner and try to agree between you:</a:t>
            </a:r>
          </a:p>
          <a:p>
            <a:pPr marL="971550" lvl="1" indent="-514350">
              <a:spcBef>
                <a:spcPts val="0"/>
              </a:spcBef>
              <a:spcAft>
                <a:spcPts val="1200"/>
              </a:spcAft>
              <a:buFont typeface="+mj-lt"/>
              <a:buAutoNum type="romanLcPeriod"/>
            </a:pPr>
            <a:r>
              <a:rPr lang="en-GB" sz="2400" dirty="0"/>
              <a:t>What is the area of the square?</a:t>
            </a:r>
          </a:p>
          <a:p>
            <a:pPr marL="971550" lvl="1" indent="-514350">
              <a:spcBef>
                <a:spcPts val="0"/>
              </a:spcBef>
              <a:spcAft>
                <a:spcPts val="1200"/>
              </a:spcAft>
              <a:buFont typeface="+mj-lt"/>
              <a:buAutoNum type="romanLcPeriod"/>
            </a:pPr>
            <a:r>
              <a:rPr lang="en-GB" sz="2400" dirty="0"/>
              <a:t>What can you say about the area of the circle?</a:t>
            </a:r>
          </a:p>
        </p:txBody>
      </p:sp>
    </p:spTree>
    <p:extLst>
      <p:ext uri="{BB962C8B-B14F-4D97-AF65-F5344CB8AC3E}">
        <p14:creationId xmlns:p14="http://schemas.microsoft.com/office/powerpoint/2010/main" val="89435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sz="2000" b="1" dirty="0"/>
              <a:t>Understand the approximate relationship between the area of a circle and the square of its radius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1b,c</a:t>
            </a:r>
            <a:endParaRPr lang="en-GB" dirty="0"/>
          </a:p>
        </p:txBody>
      </p:sp>
      <p:sp>
        <p:nvSpPr>
          <p:cNvPr id="7" name="TextBox 6">
            <a:extLst>
              <a:ext uri="{FF2B5EF4-FFF2-40B4-BE49-F238E27FC236}">
                <a16:creationId xmlns:a16="http://schemas.microsoft.com/office/drawing/2014/main" id="{FE0A9151-3443-4DB0-87FA-3FD732E24EF3}"/>
              </a:ext>
            </a:extLst>
          </p:cNvPr>
          <p:cNvSpPr txBox="1"/>
          <p:nvPr/>
        </p:nvSpPr>
        <p:spPr>
          <a:xfrm>
            <a:off x="731404" y="1792704"/>
            <a:ext cx="10729192" cy="3447098"/>
          </a:xfrm>
          <a:prstGeom prst="rect">
            <a:avLst/>
          </a:prstGeom>
          <a:noFill/>
        </p:spPr>
        <p:txBody>
          <a:bodyPr wrap="square">
            <a:spAutoFit/>
          </a:bodyPr>
          <a:lstStyle/>
          <a:p>
            <a:pPr marL="457200" indent="-457200">
              <a:spcBef>
                <a:spcPts val="0"/>
              </a:spcBef>
              <a:spcAft>
                <a:spcPts val="1200"/>
              </a:spcAft>
              <a:buFont typeface="+mj-lt"/>
              <a:buAutoNum type="alphaLcParenR" startAt="2"/>
            </a:pPr>
            <a:r>
              <a:rPr lang="en-GB" sz="2400" dirty="0"/>
              <a:t>Now imagine a square inside the circle; grow it until it’s as large as possible whilst remaining inside the circle.</a:t>
            </a:r>
          </a:p>
          <a:p>
            <a:pPr lvl="1">
              <a:spcBef>
                <a:spcPts val="0"/>
              </a:spcBef>
              <a:spcAft>
                <a:spcPts val="1200"/>
              </a:spcAft>
              <a:buNone/>
            </a:pPr>
            <a:r>
              <a:rPr lang="en-GB" sz="2400" dirty="0"/>
              <a:t>Share your diagram with your desk partner and try to agree between you:</a:t>
            </a:r>
          </a:p>
          <a:p>
            <a:pPr marL="971550" lvl="1" indent="-514350">
              <a:spcBef>
                <a:spcPts val="0"/>
              </a:spcBef>
              <a:spcAft>
                <a:spcPts val="1200"/>
              </a:spcAft>
              <a:buFont typeface="+mj-lt"/>
              <a:buAutoNum type="romanLcPeriod"/>
            </a:pPr>
            <a:r>
              <a:rPr lang="en-GB" sz="2400" dirty="0"/>
              <a:t>What is the area of the square?</a:t>
            </a:r>
          </a:p>
          <a:p>
            <a:pPr marL="971550" lvl="1" indent="-514350">
              <a:spcBef>
                <a:spcPts val="0"/>
              </a:spcBef>
              <a:spcAft>
                <a:spcPts val="1200"/>
              </a:spcAft>
              <a:buFont typeface="+mj-lt"/>
              <a:buAutoNum type="romanLcPeriod"/>
            </a:pPr>
            <a:r>
              <a:rPr lang="en-GB" sz="2400" dirty="0"/>
              <a:t>What can you say about the area of the circle?</a:t>
            </a:r>
          </a:p>
          <a:p>
            <a:pPr marL="457200" indent="-457200">
              <a:spcBef>
                <a:spcPts val="0"/>
              </a:spcBef>
              <a:spcAft>
                <a:spcPts val="1200"/>
              </a:spcAft>
              <a:buFont typeface="+mj-lt"/>
              <a:buAutoNum type="alphaLcParenR" startAt="2"/>
            </a:pPr>
            <a:endParaRPr lang="en-GB" sz="2400" dirty="0"/>
          </a:p>
          <a:p>
            <a:pPr marL="457200" indent="-457200">
              <a:spcBef>
                <a:spcPts val="0"/>
              </a:spcBef>
              <a:spcAft>
                <a:spcPts val="1200"/>
              </a:spcAft>
              <a:buFont typeface="+mj-lt"/>
              <a:buAutoNum type="alphaLcParenR" startAt="2"/>
            </a:pPr>
            <a:r>
              <a:rPr lang="en-GB" sz="2400" dirty="0"/>
              <a:t>What would happen if you started with a larger circle? Or a smaller circle?</a:t>
            </a:r>
          </a:p>
        </p:txBody>
      </p:sp>
    </p:spTree>
    <p:extLst>
      <p:ext uri="{BB962C8B-B14F-4D97-AF65-F5344CB8AC3E}">
        <p14:creationId xmlns:p14="http://schemas.microsoft.com/office/powerpoint/2010/main" val="109183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Understand the approximate relationship between the area of a circle and the square of its radius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1</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758752" y="1504709"/>
            <a:ext cx="4104456"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are the pros and cons of asking students to construct their own mental image of a situation first, before offering them an image yourself?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In what other areas of the curriculum might such a strategy be useful?</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56792"/>
            <a:ext cx="7495400" cy="41965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lphaLcParenR"/>
            </a:pPr>
            <a:r>
              <a:rPr lang="en-GB" sz="1600" dirty="0"/>
              <a:t>Close your eyes. Imagine a circle with a radius of r sitting inside a square. Grow the circle until it is the biggest it can be but still fitting inside the square. </a:t>
            </a:r>
          </a:p>
          <a:p>
            <a:pPr lvl="1">
              <a:lnSpc>
                <a:spcPct val="100000"/>
              </a:lnSpc>
              <a:buNone/>
            </a:pPr>
            <a:r>
              <a:rPr lang="en-GB" sz="1600" dirty="0"/>
              <a:t>Now open your eyes and draw what you have imagined. </a:t>
            </a:r>
          </a:p>
          <a:p>
            <a:pPr lvl="1">
              <a:lnSpc>
                <a:spcPct val="100000"/>
              </a:lnSpc>
              <a:buNone/>
            </a:pPr>
            <a:r>
              <a:rPr lang="en-GB" sz="1600" dirty="0"/>
              <a:t>Share your diagram with your desk partner and try to agree between you:</a:t>
            </a:r>
          </a:p>
          <a:p>
            <a:pPr marL="971550" lvl="1" indent="-514350">
              <a:lnSpc>
                <a:spcPct val="100000"/>
              </a:lnSpc>
              <a:buFont typeface="+mj-lt"/>
              <a:buAutoNum type="romanLcPeriod"/>
            </a:pPr>
            <a:r>
              <a:rPr lang="en-GB" sz="1600" dirty="0"/>
              <a:t>What is the area of the square?</a:t>
            </a:r>
          </a:p>
          <a:p>
            <a:pPr marL="971550" lvl="1" indent="-514350">
              <a:lnSpc>
                <a:spcPct val="100000"/>
              </a:lnSpc>
              <a:buFont typeface="+mj-lt"/>
              <a:buAutoNum type="romanLcPeriod"/>
            </a:pPr>
            <a:r>
              <a:rPr lang="en-GB" sz="1600" dirty="0"/>
              <a:t>What can you say about the area of the circle?</a:t>
            </a:r>
          </a:p>
          <a:p>
            <a:pPr marL="457200" indent="-457200">
              <a:lnSpc>
                <a:spcPct val="100000"/>
              </a:lnSpc>
              <a:buFont typeface="+mj-lt"/>
              <a:buAutoNum type="alphaLcParenR" startAt="2"/>
            </a:pPr>
            <a:r>
              <a:rPr lang="en-GB" sz="1600" dirty="0"/>
              <a:t>Now imagine a square inside the circle; grow it until it’s as large as possible whilst remaining inside the circle.</a:t>
            </a:r>
          </a:p>
          <a:p>
            <a:pPr lvl="1">
              <a:lnSpc>
                <a:spcPct val="100000"/>
              </a:lnSpc>
              <a:buNone/>
            </a:pPr>
            <a:r>
              <a:rPr lang="en-GB" sz="1600" dirty="0"/>
              <a:t>Share your diagram with your desk partner and try to agree between you:</a:t>
            </a:r>
          </a:p>
          <a:p>
            <a:pPr marL="971550" lvl="1" indent="-514350">
              <a:lnSpc>
                <a:spcPct val="100000"/>
              </a:lnSpc>
              <a:buFont typeface="+mj-lt"/>
              <a:buAutoNum type="romanLcPeriod"/>
            </a:pPr>
            <a:r>
              <a:rPr lang="en-GB" sz="1600" dirty="0"/>
              <a:t>What is the area of the square?</a:t>
            </a:r>
          </a:p>
          <a:p>
            <a:pPr marL="971550" lvl="1" indent="-514350">
              <a:lnSpc>
                <a:spcPct val="100000"/>
              </a:lnSpc>
              <a:buFont typeface="+mj-lt"/>
              <a:buAutoNum type="romanLcPeriod"/>
            </a:pPr>
            <a:r>
              <a:rPr lang="en-GB" sz="1600" dirty="0"/>
              <a:t>What can you say about the area of the circle?</a:t>
            </a:r>
          </a:p>
          <a:p>
            <a:pPr marL="457200" indent="-457200">
              <a:lnSpc>
                <a:spcPct val="100000"/>
              </a:lnSpc>
              <a:buFont typeface="+mj-lt"/>
              <a:buAutoNum type="alphaLcParenR" startAt="2"/>
            </a:pPr>
            <a:r>
              <a:rPr lang="en-GB" sz="1600" dirty="0"/>
              <a:t>What would happen if you started with a larger circle? Or a smaller circle?</a:t>
            </a:r>
          </a:p>
        </p:txBody>
      </p:sp>
      <p:pic>
        <p:nvPicPr>
          <p:cNvPr id="2" name="Picture 1">
            <a:extLst>
              <a:ext uri="{FF2B5EF4-FFF2-40B4-BE49-F238E27FC236}">
                <a16:creationId xmlns:a16="http://schemas.microsoft.com/office/drawing/2014/main" id="{94DF5874-D1AB-4F9F-BBA4-2A4FA71B1573}"/>
              </a:ext>
            </a:extLst>
          </p:cNvPr>
          <p:cNvPicPr>
            <a:picLocks noChangeAspect="1"/>
          </p:cNvPicPr>
          <p:nvPr/>
        </p:nvPicPr>
        <p:blipFill>
          <a:blip r:embed="rId4"/>
          <a:stretch>
            <a:fillRect/>
          </a:stretch>
        </p:blipFill>
        <p:spPr>
          <a:xfrm>
            <a:off x="3091082" y="5762873"/>
            <a:ext cx="2883658" cy="1066892"/>
          </a:xfrm>
          <a:prstGeom prst="rect">
            <a:avLst/>
          </a:prstGeom>
        </p:spPr>
      </p:pic>
      <p:pic>
        <p:nvPicPr>
          <p:cNvPr id="7" name="Picture 6">
            <a:extLst>
              <a:ext uri="{FF2B5EF4-FFF2-40B4-BE49-F238E27FC236}">
                <a16:creationId xmlns:a16="http://schemas.microsoft.com/office/drawing/2014/main" id="{7064272B-C8B8-40C5-B3A7-808E7A0B9DA0}"/>
              </a:ext>
            </a:extLst>
          </p:cNvPr>
          <p:cNvPicPr/>
          <p:nvPr/>
        </p:nvPicPr>
        <p:blipFill rotWithShape="1">
          <a:blip r:embed="rId5">
            <a:extLst>
              <a:ext uri="{28A0092B-C50C-407E-A947-70E740481C1C}">
                <a14:useLocalDpi xmlns:a14="http://schemas.microsoft.com/office/drawing/2010/main" val="0"/>
              </a:ext>
            </a:extLst>
          </a:blip>
          <a:srcRect b="6897"/>
          <a:stretch/>
        </p:blipFill>
        <p:spPr bwMode="auto">
          <a:xfrm>
            <a:off x="4478507" y="5762873"/>
            <a:ext cx="2880360" cy="102870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5FE3DEE-24F0-4B9F-B41D-B08891EF41AE}"/>
              </a:ext>
            </a:extLst>
          </p:cNvPr>
          <p:cNvPicPr/>
          <p:nvPr/>
        </p:nvPicPr>
        <p:blipFill rotWithShape="1">
          <a:blip r:embed="rId6">
            <a:extLst>
              <a:ext uri="{28A0092B-C50C-407E-A947-70E740481C1C}">
                <a14:useLocalDpi xmlns:a14="http://schemas.microsoft.com/office/drawing/2010/main" val="0"/>
              </a:ext>
            </a:extLst>
          </a:blip>
          <a:srcRect b="6360"/>
          <a:stretch/>
        </p:blipFill>
        <p:spPr bwMode="auto">
          <a:xfrm>
            <a:off x="5704564" y="5753348"/>
            <a:ext cx="2880360" cy="100965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33F9A511-8334-4785-A80D-EFCB0BACA8D5}"/>
              </a:ext>
            </a:extLst>
          </p:cNvPr>
          <p:cNvPicPr/>
          <p:nvPr/>
        </p:nvPicPr>
        <p:blipFill rotWithShape="1">
          <a:blip r:embed="rId7">
            <a:extLst>
              <a:ext uri="{28A0092B-C50C-407E-A947-70E740481C1C}">
                <a14:useLocalDpi xmlns:a14="http://schemas.microsoft.com/office/drawing/2010/main" val="0"/>
              </a:ext>
            </a:extLst>
          </a:blip>
          <a:srcRect b="5797"/>
          <a:stretch/>
        </p:blipFill>
        <p:spPr bwMode="auto">
          <a:xfrm>
            <a:off x="6930620" y="5762873"/>
            <a:ext cx="2880360" cy="990600"/>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17121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t>Understand the approximate relationship between the area of a circle and the square of its radius</a:t>
            </a:r>
            <a:endParaRPr kumimoji="0" lang="en-GB" sz="2000" b="1"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1</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could you ask students to derive from the diagrams shown below?</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2400" dirty="0"/>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7597F151-8C79-4D8D-A11E-88FDB4FD23DE}"/>
              </a:ext>
            </a:extLst>
          </p:cNvPr>
          <p:cNvPicPr>
            <a:picLocks noChangeAspect="1"/>
          </p:cNvPicPr>
          <p:nvPr/>
        </p:nvPicPr>
        <p:blipFill>
          <a:blip r:embed="rId4"/>
          <a:stretch>
            <a:fillRect/>
          </a:stretch>
        </p:blipFill>
        <p:spPr>
          <a:xfrm>
            <a:off x="7441552" y="3861048"/>
            <a:ext cx="3948593" cy="1368152"/>
          </a:xfrm>
          <a:prstGeom prst="rect">
            <a:avLst/>
          </a:prstGeom>
        </p:spPr>
      </p:pic>
      <p:sp>
        <p:nvSpPr>
          <p:cNvPr id="7" name="Content Placeholder 2">
            <a:extLst>
              <a:ext uri="{FF2B5EF4-FFF2-40B4-BE49-F238E27FC236}">
                <a16:creationId xmlns:a16="http://schemas.microsoft.com/office/drawing/2014/main" id="{E3BD9355-03DE-4BBE-AD08-66152440033E}"/>
              </a:ext>
            </a:extLst>
          </p:cNvPr>
          <p:cNvSpPr txBox="1">
            <a:spLocks/>
          </p:cNvSpPr>
          <p:nvPr/>
        </p:nvSpPr>
        <p:spPr>
          <a:xfrm>
            <a:off x="238291" y="1556792"/>
            <a:ext cx="6696744" cy="468051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0"/>
              </a:spcAft>
              <a:buFont typeface="+mj-lt"/>
              <a:buAutoNum type="alphaLcParenR"/>
            </a:pPr>
            <a:r>
              <a:rPr lang="en-GB" sz="1600" dirty="0"/>
              <a:t>Close your eyes. Imagine a circle with a radius of r sitting inside a square. Grow the circle until it is the biggest it can be but still fitting inside the square. </a:t>
            </a:r>
          </a:p>
          <a:p>
            <a:pPr lvl="1">
              <a:lnSpc>
                <a:spcPct val="100000"/>
              </a:lnSpc>
              <a:spcAft>
                <a:spcPts val="0"/>
              </a:spcAft>
              <a:buNone/>
            </a:pPr>
            <a:r>
              <a:rPr lang="en-GB" sz="1600" dirty="0"/>
              <a:t>Now open your eyes and draw what you have imagined. </a:t>
            </a:r>
          </a:p>
          <a:p>
            <a:pPr lvl="1">
              <a:lnSpc>
                <a:spcPct val="100000"/>
              </a:lnSpc>
              <a:spcAft>
                <a:spcPts val="0"/>
              </a:spcAft>
              <a:buNone/>
            </a:pPr>
            <a:r>
              <a:rPr lang="en-GB" sz="1600" dirty="0"/>
              <a:t>Share your diagram with your desk partner and try to agree between you:</a:t>
            </a:r>
          </a:p>
          <a:p>
            <a:pPr marL="971550" lvl="1" indent="-514350">
              <a:lnSpc>
                <a:spcPct val="100000"/>
              </a:lnSpc>
              <a:spcAft>
                <a:spcPts val="0"/>
              </a:spcAft>
              <a:buFont typeface="+mj-lt"/>
              <a:buAutoNum type="romanLcPeriod"/>
            </a:pPr>
            <a:r>
              <a:rPr lang="en-GB" sz="1600" dirty="0"/>
              <a:t>What is the area of the square?</a:t>
            </a:r>
          </a:p>
          <a:p>
            <a:pPr marL="971550" lvl="1" indent="-514350">
              <a:lnSpc>
                <a:spcPct val="100000"/>
              </a:lnSpc>
              <a:spcAft>
                <a:spcPts val="0"/>
              </a:spcAft>
              <a:buFont typeface="+mj-lt"/>
              <a:buAutoNum type="romanLcPeriod"/>
            </a:pPr>
            <a:r>
              <a:rPr lang="en-GB" sz="1600" dirty="0"/>
              <a:t>What can you say about the area of the circle?</a:t>
            </a:r>
          </a:p>
          <a:p>
            <a:pPr marL="457200" indent="-457200">
              <a:lnSpc>
                <a:spcPct val="100000"/>
              </a:lnSpc>
              <a:spcAft>
                <a:spcPts val="0"/>
              </a:spcAft>
              <a:buFont typeface="+mj-lt"/>
              <a:buAutoNum type="alphaLcParenR" startAt="2"/>
            </a:pPr>
            <a:r>
              <a:rPr lang="en-GB" sz="1600" dirty="0"/>
              <a:t>Now imagine a square inside the circle; grow it until it’s as large as possible whilst remaining inside the circle.</a:t>
            </a:r>
          </a:p>
          <a:p>
            <a:pPr lvl="1">
              <a:lnSpc>
                <a:spcPct val="100000"/>
              </a:lnSpc>
              <a:spcAft>
                <a:spcPts val="0"/>
              </a:spcAft>
              <a:buNone/>
            </a:pPr>
            <a:r>
              <a:rPr lang="en-GB" sz="1600" dirty="0"/>
              <a:t>Share your diagram with your desk partner and try to agree between you:</a:t>
            </a:r>
          </a:p>
          <a:p>
            <a:pPr marL="971550" lvl="1" indent="-514350">
              <a:lnSpc>
                <a:spcPct val="100000"/>
              </a:lnSpc>
              <a:spcAft>
                <a:spcPts val="0"/>
              </a:spcAft>
              <a:buFont typeface="+mj-lt"/>
              <a:buAutoNum type="romanLcPeriod"/>
            </a:pPr>
            <a:r>
              <a:rPr lang="en-GB" sz="1600" dirty="0"/>
              <a:t>What is the area of the square?</a:t>
            </a:r>
          </a:p>
          <a:p>
            <a:pPr marL="971550" lvl="1" indent="-514350">
              <a:lnSpc>
                <a:spcPct val="100000"/>
              </a:lnSpc>
              <a:spcAft>
                <a:spcPts val="0"/>
              </a:spcAft>
              <a:buFont typeface="+mj-lt"/>
              <a:buAutoNum type="romanLcPeriod"/>
            </a:pPr>
            <a:r>
              <a:rPr lang="en-GB" sz="1600" dirty="0"/>
              <a:t>What can you say about the area of the circle?</a:t>
            </a:r>
          </a:p>
          <a:p>
            <a:pPr marL="457200" indent="-457200">
              <a:lnSpc>
                <a:spcPct val="100000"/>
              </a:lnSpc>
              <a:spcAft>
                <a:spcPts val="0"/>
              </a:spcAft>
              <a:buFont typeface="+mj-lt"/>
              <a:buAutoNum type="alphaLcParenR" startAt="2"/>
            </a:pPr>
            <a:r>
              <a:rPr lang="en-GB" sz="1600" dirty="0"/>
              <a:t>What would happen if you started with a larger circle? Or a smaller circle?</a:t>
            </a:r>
          </a:p>
        </p:txBody>
      </p:sp>
    </p:spTree>
    <p:custDataLst>
      <p:tags r:id="rId1"/>
    </p:custDataLst>
    <p:extLst>
      <p:ext uri="{BB962C8B-B14F-4D97-AF65-F5344CB8AC3E}">
        <p14:creationId xmlns:p14="http://schemas.microsoft.com/office/powerpoint/2010/main" val="276537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approximate relationship between the area of a circle and the square of its radius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C03D5F53-A2E3-45D5-BFB1-CFE0957AFD47}"/>
              </a:ext>
            </a:extLst>
          </p:cNvPr>
          <p:cNvSpPr txBox="1"/>
          <p:nvPr/>
        </p:nvSpPr>
        <p:spPr>
          <a:xfrm>
            <a:off x="2855640" y="1700808"/>
            <a:ext cx="6096000" cy="1274195"/>
          </a:xfrm>
          <a:prstGeom prst="rect">
            <a:avLst/>
          </a:prstGeom>
          <a:noFill/>
        </p:spPr>
        <p:txBody>
          <a:bodyPr wrap="square">
            <a:spAutoFit/>
          </a:bodyPr>
          <a:lstStyle/>
          <a:p>
            <a:pPr algn="ctr">
              <a:buNone/>
            </a:pPr>
            <a:r>
              <a:rPr lang="en-GB" sz="2400" dirty="0"/>
              <a:t>This shape is cut from a square piece of card measuring 12 cm by 12 cm.</a:t>
            </a:r>
          </a:p>
          <a:p>
            <a:pPr algn="ctr">
              <a:buNone/>
            </a:pPr>
            <a:r>
              <a:rPr lang="en-GB" sz="2400" dirty="0"/>
              <a:t> Approximately what area of card remains?</a:t>
            </a:r>
          </a:p>
        </p:txBody>
      </p:sp>
      <p:pic>
        <p:nvPicPr>
          <p:cNvPr id="4" name="Picture 3">
            <a:extLst>
              <a:ext uri="{FF2B5EF4-FFF2-40B4-BE49-F238E27FC236}">
                <a16:creationId xmlns:a16="http://schemas.microsoft.com/office/drawing/2014/main" id="{D657E74D-B6F1-4F64-8254-666CEB9DCBFE}"/>
              </a:ext>
            </a:extLst>
          </p:cNvPr>
          <p:cNvPicPr>
            <a:picLocks noChangeAspect="1"/>
          </p:cNvPicPr>
          <p:nvPr/>
        </p:nvPicPr>
        <p:blipFill>
          <a:blip r:embed="rId3"/>
          <a:stretch>
            <a:fillRect/>
          </a:stretch>
        </p:blipFill>
        <p:spPr>
          <a:xfrm>
            <a:off x="4019769" y="3398334"/>
            <a:ext cx="4152461" cy="2376264"/>
          </a:xfrm>
          <a:prstGeom prst="rect">
            <a:avLst/>
          </a:prstGeom>
        </p:spPr>
      </p:pic>
    </p:spTree>
    <p:extLst>
      <p:ext uri="{BB962C8B-B14F-4D97-AF65-F5344CB8AC3E}">
        <p14:creationId xmlns:p14="http://schemas.microsoft.com/office/powerpoint/2010/main" val="121399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24744"/>
            <a:ext cx="10972800" cy="3888432"/>
          </a:xfrm>
        </p:spPr>
        <p:txBody>
          <a:bodyPr>
            <a:noAutofit/>
          </a:bodyPr>
          <a:lstStyle/>
          <a:p>
            <a:r>
              <a:rPr lang="en-GB" dirty="0"/>
              <a:t>These slides are designed to complement the </a:t>
            </a:r>
            <a:r>
              <a:rPr lang="en-GB" dirty="0">
                <a:hlinkClick r:id="rId2"/>
              </a:rPr>
              <a:t>6.2 Area, perimeter and volume</a:t>
            </a:r>
            <a:r>
              <a:rPr lang="en-GB" dirty="0"/>
              <a:t> 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286128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t>Understand the approximate relationship between the area of a circle and the square of its radius</a:t>
            </a:r>
            <a:endParaRPr kumimoji="0" lang="en-GB" sz="2000" b="1"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2</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W</a:t>
            </a: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hen do you expect students to use an approximation for</a:t>
            </a:r>
            <a:r>
              <a:rPr lang="en-GB" sz="2400" dirty="0"/>
              <a:t> 𝜋 ?</a:t>
            </a: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W</a:t>
            </a: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hat approximations do you use and when?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Why </a:t>
            </a:r>
            <a:r>
              <a:rPr lang="en-GB" sz="2400" dirty="0" err="1"/>
              <a:t>i</a:t>
            </a: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 it useful to introduce the idea of using the symbol </a:t>
            </a:r>
            <a:r>
              <a:rPr lang="en-GB" sz="2400" dirty="0"/>
              <a:t>𝜋</a:t>
            </a: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in calculations and answers?</a:t>
            </a:r>
          </a:p>
        </p:txBody>
      </p:sp>
      <p:grpSp>
        <p:nvGrpSpPr>
          <p:cNvPr id="3" name="Group 2">
            <a:extLst>
              <a:ext uri="{FF2B5EF4-FFF2-40B4-BE49-F238E27FC236}">
                <a16:creationId xmlns:a16="http://schemas.microsoft.com/office/drawing/2014/main" id="{272A46CF-AA0A-4A5C-9C90-56C36915BA8D}"/>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400" dirty="0"/>
                <a:t>This shape is cut from a square piece of card measuring 12 cm by 12 cm.</a:t>
              </a:r>
            </a:p>
            <a:p>
              <a:pPr algn="ctr">
                <a:buNone/>
              </a:pPr>
              <a:r>
                <a:rPr lang="en-GB" sz="2400" dirty="0"/>
                <a:t> Approximately what area of card remains?</a:t>
              </a:r>
            </a:p>
            <a:p>
              <a:pPr algn="ctr">
                <a:buNone/>
              </a:pPr>
              <a:endParaRPr lang="en-GB" dirty="0"/>
            </a:p>
            <a:p>
              <a:pPr algn="ctr">
                <a:buNone/>
              </a:pPr>
              <a:endParaRPr lang="en-GB" sz="2400" dirty="0"/>
            </a:p>
            <a:p>
              <a:pPr algn="ctr">
                <a:buNone/>
              </a:pPr>
              <a:endParaRPr lang="en-GB" dirty="0"/>
            </a:p>
            <a:p>
              <a:pPr algn="ctr">
                <a:buNone/>
              </a:pPr>
              <a:endParaRPr lang="en-GB" sz="2400" dirty="0"/>
            </a:p>
          </p:txBody>
        </p:sp>
        <p:pic>
          <p:nvPicPr>
            <p:cNvPr id="2" name="Picture 1">
              <a:extLst>
                <a:ext uri="{FF2B5EF4-FFF2-40B4-BE49-F238E27FC236}">
                  <a16:creationId xmlns:a16="http://schemas.microsoft.com/office/drawing/2014/main" id="{6642D876-B0EF-4E9E-AA6A-7F829B4E6190}"/>
                </a:ext>
              </a:extLst>
            </p:cNvPr>
            <p:cNvPicPr>
              <a:picLocks noChangeAspect="1"/>
            </p:cNvPicPr>
            <p:nvPr/>
          </p:nvPicPr>
          <p:blipFill>
            <a:blip r:embed="rId4"/>
            <a:stretch>
              <a:fillRect/>
            </a:stretch>
          </p:blipFill>
          <p:spPr>
            <a:xfrm>
              <a:off x="2546111" y="3645024"/>
              <a:ext cx="2789680" cy="1595272"/>
            </a:xfrm>
            <a:prstGeom prst="rect">
              <a:avLst/>
            </a:prstGeom>
          </p:spPr>
        </p:pic>
      </p:grpSp>
    </p:spTree>
    <p:custDataLst>
      <p:tags r:id="rId1"/>
    </p:custDataLst>
    <p:extLst>
      <p:ext uri="{BB962C8B-B14F-4D97-AF65-F5344CB8AC3E}">
        <p14:creationId xmlns:p14="http://schemas.microsoft.com/office/powerpoint/2010/main" val="191303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the formula for the area of a circle can be derived from prior knowledge</a:t>
            </a:r>
          </a:p>
        </p:txBody>
      </p:sp>
      <p:sp>
        <p:nvSpPr>
          <p:cNvPr id="6" name="TextBox 5">
            <a:extLst>
              <a:ext uri="{FF2B5EF4-FFF2-40B4-BE49-F238E27FC236}">
                <a16:creationId xmlns:a16="http://schemas.microsoft.com/office/drawing/2014/main" id="{2B57B72E-B50F-42D2-AB99-91A92106BB09}"/>
              </a:ext>
            </a:extLst>
          </p:cNvPr>
          <p:cNvSpPr txBox="1"/>
          <p:nvPr/>
        </p:nvSpPr>
        <p:spPr>
          <a:xfrm>
            <a:off x="335360" y="1172743"/>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25FB08D3-7C37-45DE-98D4-A89F8FFC2875}"/>
              </a:ext>
            </a:extLst>
          </p:cNvPr>
          <p:cNvSpPr txBox="1"/>
          <p:nvPr/>
        </p:nvSpPr>
        <p:spPr>
          <a:xfrm>
            <a:off x="547060" y="2624263"/>
            <a:ext cx="3340642" cy="461665"/>
          </a:xfrm>
          <a:prstGeom prst="rect">
            <a:avLst/>
          </a:prstGeom>
          <a:noFill/>
        </p:spPr>
        <p:txBody>
          <a:bodyPr wrap="square">
            <a:spAutoFit/>
          </a:bodyPr>
          <a:lstStyle/>
          <a:p>
            <a:pPr>
              <a:buNone/>
            </a:pPr>
            <a:r>
              <a:rPr lang="en-GB" sz="2400" dirty="0"/>
              <a:t>Look at the images.</a:t>
            </a:r>
          </a:p>
        </p:txBody>
      </p:sp>
      <p:pic>
        <p:nvPicPr>
          <p:cNvPr id="4" name="Picture 3">
            <a:extLst>
              <a:ext uri="{FF2B5EF4-FFF2-40B4-BE49-F238E27FC236}">
                <a16:creationId xmlns:a16="http://schemas.microsoft.com/office/drawing/2014/main" id="{371F8E48-2A9D-4F26-A81A-182573DF6691}"/>
              </a:ext>
            </a:extLst>
          </p:cNvPr>
          <p:cNvPicPr>
            <a:picLocks noChangeAspect="1"/>
          </p:cNvPicPr>
          <p:nvPr/>
        </p:nvPicPr>
        <p:blipFill>
          <a:blip r:embed="rId3"/>
          <a:stretch>
            <a:fillRect/>
          </a:stretch>
        </p:blipFill>
        <p:spPr>
          <a:xfrm>
            <a:off x="4303979" y="1339724"/>
            <a:ext cx="7552661" cy="2881363"/>
          </a:xfrm>
          <a:prstGeom prst="rect">
            <a:avLst/>
          </a:prstGeom>
        </p:spPr>
      </p:pic>
      <p:sp>
        <p:nvSpPr>
          <p:cNvPr id="8" name="TextBox 7">
            <a:extLst>
              <a:ext uri="{FF2B5EF4-FFF2-40B4-BE49-F238E27FC236}">
                <a16:creationId xmlns:a16="http://schemas.microsoft.com/office/drawing/2014/main" id="{5F01F124-DC7E-430A-BA64-C37317FA800F}"/>
              </a:ext>
            </a:extLst>
          </p:cNvPr>
          <p:cNvSpPr txBox="1"/>
          <p:nvPr/>
        </p:nvSpPr>
        <p:spPr>
          <a:xfrm>
            <a:off x="511854" y="4002904"/>
            <a:ext cx="7855921" cy="2086725"/>
          </a:xfrm>
          <a:prstGeom prst="rect">
            <a:avLst/>
          </a:prstGeom>
          <a:noFill/>
        </p:spPr>
        <p:txBody>
          <a:bodyPr wrap="square">
            <a:spAutoFit/>
          </a:bodyPr>
          <a:lstStyle/>
          <a:p>
            <a:pPr marL="457200" indent="-457200">
              <a:buFont typeface="+mj-lt"/>
              <a:buAutoNum type="alphaLcParenR"/>
            </a:pPr>
            <a:r>
              <a:rPr lang="en-GB" sz="2400" dirty="0"/>
              <a:t>What do you see?</a:t>
            </a:r>
          </a:p>
          <a:p>
            <a:pPr marL="457200" indent="-457200">
              <a:buFont typeface="+mj-lt"/>
              <a:buAutoNum type="alphaLcParenR"/>
            </a:pPr>
            <a:r>
              <a:rPr lang="en-GB" sz="2400" dirty="0"/>
              <a:t>What do you know about the area of the circle on the left and the area of the shape on the right?</a:t>
            </a:r>
          </a:p>
          <a:p>
            <a:pPr marL="457200" indent="-457200">
              <a:buFont typeface="+mj-lt"/>
              <a:buAutoNum type="alphaLcParenR"/>
            </a:pPr>
            <a:r>
              <a:rPr lang="en-GB" sz="2400" dirty="0"/>
              <a:t>How might you find a good approximation of the area of the shape on the right?</a:t>
            </a:r>
          </a:p>
        </p:txBody>
      </p:sp>
    </p:spTree>
    <p:extLst>
      <p:ext uri="{BB962C8B-B14F-4D97-AF65-F5344CB8AC3E}">
        <p14:creationId xmlns:p14="http://schemas.microsoft.com/office/powerpoint/2010/main" val="2906130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Appreciate that the formula for the area of a circle can be derived from prior knowledge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3</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might the use of dynamic geometry software, such as GeoGebra, support the development of this idea?</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What other methods are accessible for students to derive the formula from prior knowledge?</a:t>
            </a:r>
            <a:endPar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5F7C215B-D46B-42BD-A839-C87D6CC180A9}"/>
              </a:ext>
            </a:extLst>
          </p:cNvPr>
          <p:cNvGrpSpPr/>
          <p:nvPr/>
        </p:nvGrpSpPr>
        <p:grpSpPr>
          <a:xfrm>
            <a:off x="660695" y="1741531"/>
            <a:ext cx="6160612" cy="4423773"/>
            <a:chOff x="660695" y="1741531"/>
            <a:chExt cx="6160612" cy="4423773"/>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1"/>
              <a:ext cx="6160612" cy="442377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Look at the images below.</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457200" indent="-457200">
                <a:buFont typeface="+mj-lt"/>
                <a:buAutoNum type="alphaLcParenR"/>
              </a:pPr>
              <a:r>
                <a:rPr lang="en-GB" sz="2000" dirty="0"/>
                <a:t>What do you see?</a:t>
              </a:r>
            </a:p>
            <a:p>
              <a:pPr marL="457200" indent="-457200">
                <a:buFont typeface="+mj-lt"/>
                <a:buAutoNum type="alphaLcParenR"/>
              </a:pPr>
              <a:r>
                <a:rPr lang="en-GB" sz="2000" dirty="0"/>
                <a:t>What do you know about the area of the circle on the left and the area of the shape on the right?</a:t>
              </a:r>
            </a:p>
            <a:p>
              <a:pPr marL="457200" indent="-457200">
                <a:buFont typeface="+mj-lt"/>
                <a:buAutoNum type="alphaLcParenR"/>
              </a:pPr>
              <a:r>
                <a:rPr lang="en-GB" sz="2000" dirty="0"/>
                <a:t>How might you find a good approximation of the area of the shape on the right?</a:t>
              </a:r>
            </a:p>
          </p:txBody>
        </p:sp>
        <p:pic>
          <p:nvPicPr>
            <p:cNvPr id="2" name="Picture 1">
              <a:extLst>
                <a:ext uri="{FF2B5EF4-FFF2-40B4-BE49-F238E27FC236}">
                  <a16:creationId xmlns:a16="http://schemas.microsoft.com/office/drawing/2014/main" id="{95F6E852-DE5A-49DA-9BF8-C3972FB125E2}"/>
                </a:ext>
              </a:extLst>
            </p:cNvPr>
            <p:cNvPicPr>
              <a:picLocks noChangeAspect="1"/>
            </p:cNvPicPr>
            <p:nvPr/>
          </p:nvPicPr>
          <p:blipFill>
            <a:blip r:embed="rId4"/>
            <a:stretch>
              <a:fillRect/>
            </a:stretch>
          </p:blipFill>
          <p:spPr>
            <a:xfrm>
              <a:off x="1345301" y="2204864"/>
              <a:ext cx="4974199" cy="1896020"/>
            </a:xfrm>
            <a:prstGeom prst="rect">
              <a:avLst/>
            </a:prstGeom>
          </p:spPr>
        </p:pic>
      </p:grpSp>
    </p:spTree>
    <p:custDataLst>
      <p:tags r:id="rId1"/>
    </p:custDataLst>
    <p:extLst>
      <p:ext uri="{BB962C8B-B14F-4D97-AF65-F5344CB8AC3E}">
        <p14:creationId xmlns:p14="http://schemas.microsoft.com/office/powerpoint/2010/main" val="227742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Calculate the area of a circle and appreciate the effect of taking different values of 𝜋 </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22ED2C-A7B1-4D66-B675-87FC4C26A746}"/>
                  </a:ext>
                </a:extLst>
              </p:cNvPr>
              <p:cNvSpPr txBox="1"/>
              <p:nvPr/>
            </p:nvSpPr>
            <p:spPr>
              <a:xfrm>
                <a:off x="695400" y="1988840"/>
                <a:ext cx="7080448" cy="3343672"/>
              </a:xfrm>
              <a:prstGeom prst="rect">
                <a:avLst/>
              </a:prstGeom>
              <a:noFill/>
            </p:spPr>
            <p:txBody>
              <a:bodyPr wrap="square">
                <a:spAutoFit/>
              </a:bodyPr>
              <a:lstStyle/>
              <a:p>
                <a:pPr marL="514350" indent="-514350">
                  <a:buFont typeface="+mj-lt"/>
                  <a:buAutoNum type="alphaLcParenR"/>
                </a:pPr>
                <a:r>
                  <a:rPr lang="en-GB" sz="2400" dirty="0"/>
                  <a:t>What is the area of the circle:</a:t>
                </a:r>
              </a:p>
              <a:p>
                <a:pPr marL="971550" lvl="1" indent="-514350">
                  <a:buFont typeface="+mj-lt"/>
                  <a:buAutoNum type="romanLcPeriod"/>
                </a:pPr>
                <a:r>
                  <a:rPr lang="en-GB" sz="2400" dirty="0"/>
                  <a:t>as a multiple of 𝜋 ?</a:t>
                </a:r>
              </a:p>
              <a:p>
                <a:pPr marL="971550" lvl="1" indent="-514350">
                  <a:buFont typeface="+mj-lt"/>
                  <a:buAutoNum type="romanLcPeriod"/>
                </a:pPr>
                <a:r>
                  <a:rPr lang="en-GB" sz="2400" dirty="0"/>
                  <a:t>if 𝜋  is taken as approximately 3?</a:t>
                </a:r>
              </a:p>
              <a:p>
                <a:pPr marL="971550" lvl="1" indent="-514350">
                  <a:buFont typeface="+mj-lt"/>
                  <a:buAutoNum type="romanLcPeriod"/>
                </a:pPr>
                <a:r>
                  <a:rPr lang="en-GB" sz="2400" dirty="0"/>
                  <a:t>if 𝜋 is taken as approximately 3.1?</a:t>
                </a:r>
              </a:p>
              <a:p>
                <a:pPr marL="971550" lvl="1" indent="-514350">
                  <a:buFont typeface="+mj-lt"/>
                  <a:buAutoNum type="romanLcPeriod"/>
                </a:pPr>
                <a:r>
                  <a:rPr lang="en-GB" sz="2400" dirty="0"/>
                  <a:t>if 𝜋 is taken as approximately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22</m:t>
                        </m:r>
                      </m:num>
                      <m:den>
                        <m:r>
                          <a:rPr lang="en-GB" sz="2400" b="0" i="0" smtClean="0">
                            <a:latin typeface="Cambria Math" panose="02040503050406030204" pitchFamily="18" charset="0"/>
                          </a:rPr>
                          <m:t>7</m:t>
                        </m:r>
                      </m:den>
                    </m:f>
                  </m:oMath>
                </a14:m>
                <a:r>
                  <a:rPr lang="en-GB" sz="2400" dirty="0"/>
                  <a:t> ?</a:t>
                </a:r>
              </a:p>
              <a:p>
                <a:pPr marL="971550" lvl="1" indent="-514350">
                  <a:buFont typeface="+mj-lt"/>
                  <a:buAutoNum type="romanLcPeriod"/>
                </a:pPr>
                <a:r>
                  <a:rPr lang="en-GB" sz="2400" dirty="0"/>
                  <a:t>if the 𝜋 button on your calculator is used?</a:t>
                </a:r>
              </a:p>
              <a:p>
                <a:pPr marL="457200" indent="-457200">
                  <a:buFont typeface="+mj-lt"/>
                  <a:buAutoNum type="alphaLcParenR"/>
                </a:pPr>
                <a:r>
                  <a:rPr lang="en-GB" sz="2400" dirty="0"/>
                  <a:t>Which of the answers above is most accurate?</a:t>
                </a:r>
              </a:p>
            </p:txBody>
          </p:sp>
        </mc:Choice>
        <mc:Fallback xmlns="">
          <p:sp>
            <p:nvSpPr>
              <p:cNvPr id="5" name="TextBox 4">
                <a:extLst>
                  <a:ext uri="{FF2B5EF4-FFF2-40B4-BE49-F238E27FC236}">
                    <a16:creationId xmlns:a16="http://schemas.microsoft.com/office/drawing/2014/main" id="{3222ED2C-A7B1-4D66-B675-87FC4C26A746}"/>
                  </a:ext>
                </a:extLst>
              </p:cNvPr>
              <p:cNvSpPr txBox="1">
                <a:spLocks noRot="1" noChangeAspect="1" noMove="1" noResize="1" noEditPoints="1" noAdjustHandles="1" noChangeArrowheads="1" noChangeShapeType="1" noTextEdit="1"/>
              </p:cNvSpPr>
              <p:nvPr/>
            </p:nvSpPr>
            <p:spPr>
              <a:xfrm>
                <a:off x="695400" y="1988840"/>
                <a:ext cx="7080448" cy="3343672"/>
              </a:xfrm>
              <a:prstGeom prst="rect">
                <a:avLst/>
              </a:prstGeom>
              <a:blipFill>
                <a:blip r:embed="rId3"/>
                <a:stretch>
                  <a:fillRect l="-1119" t="-1275" b="-2186"/>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8CBC4BF9-FAE9-47D4-A60F-332E16EE6ECF}"/>
              </a:ext>
            </a:extLst>
          </p:cNvPr>
          <p:cNvPicPr>
            <a:picLocks noChangeAspect="1"/>
          </p:cNvPicPr>
          <p:nvPr/>
        </p:nvPicPr>
        <p:blipFill>
          <a:blip r:embed="rId4"/>
          <a:stretch>
            <a:fillRect/>
          </a:stretch>
        </p:blipFill>
        <p:spPr>
          <a:xfrm>
            <a:off x="6672064" y="1737392"/>
            <a:ext cx="5972410" cy="3383215"/>
          </a:xfrm>
          <a:prstGeom prst="rect">
            <a:avLst/>
          </a:prstGeom>
        </p:spPr>
      </p:pic>
    </p:spTree>
    <p:extLst>
      <p:ext uri="{BB962C8B-B14F-4D97-AF65-F5344CB8AC3E}">
        <p14:creationId xmlns:p14="http://schemas.microsoft.com/office/powerpoint/2010/main" val="346247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Calculate the area of a circle and appreciate the effect of taking different values of 𝜋 </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4</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037330" y="1734944"/>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When do you expect your students to round their answers and when to leave them in terms of 𝜋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What degree of accuracy do you expect them to use if it doesn’t state in the question?</a:t>
            </a:r>
            <a:endPar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9285EDB6-FCD9-43C0-A509-F72892F27B2C}"/>
              </a:ext>
            </a:extLst>
          </p:cNvPr>
          <p:cNvGrpSpPr/>
          <p:nvPr/>
        </p:nvGrpSpPr>
        <p:grpSpPr>
          <a:xfrm>
            <a:off x="259436" y="1741531"/>
            <a:ext cx="7243332" cy="4351765"/>
            <a:chOff x="259436" y="1741531"/>
            <a:chExt cx="7243332" cy="4351765"/>
          </a:xfrm>
        </p:grpSpPr>
        <p:grpSp>
          <p:nvGrpSpPr>
            <p:cNvPr id="3" name="Group 2">
              <a:extLst>
                <a:ext uri="{FF2B5EF4-FFF2-40B4-BE49-F238E27FC236}">
                  <a16:creationId xmlns:a16="http://schemas.microsoft.com/office/drawing/2014/main" id="{AD78C9B8-467F-4AE7-A8F2-4DD738A0C4B3}"/>
                </a:ext>
              </a:extLst>
            </p:cNvPr>
            <p:cNvGrpSpPr/>
            <p:nvPr/>
          </p:nvGrpSpPr>
          <p:grpSpPr>
            <a:xfrm>
              <a:off x="259436" y="1741531"/>
              <a:ext cx="6700659" cy="4351765"/>
              <a:chOff x="259436" y="1741531"/>
              <a:chExt cx="6700659" cy="4351765"/>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696743"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b">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LcParenR"/>
                </a:pPr>
                <a:endParaRPr lang="en-GB" sz="2000" dirty="0">
                  <a:latin typeface="+mn-lt"/>
                </a:endParaRPr>
              </a:p>
              <a:p>
                <a:pPr marL="514350" indent="-514350">
                  <a:buFont typeface="+mj-lt"/>
                  <a:buAutoNum type="alphaLcParenR"/>
                </a:pPr>
                <a:endParaRPr lang="en-GB" sz="2000" dirty="0">
                  <a:latin typeface="+mn-l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D0E724-E483-4467-A56F-5E80C602FB2A}"/>
                      </a:ext>
                    </a:extLst>
                  </p:cNvPr>
                  <p:cNvSpPr txBox="1"/>
                  <p:nvPr/>
                </p:nvSpPr>
                <p:spPr>
                  <a:xfrm>
                    <a:off x="263352" y="1741531"/>
                    <a:ext cx="4392488" cy="3605795"/>
                  </a:xfrm>
                  <a:prstGeom prst="rect">
                    <a:avLst/>
                  </a:prstGeom>
                  <a:noFill/>
                </p:spPr>
                <p:txBody>
                  <a:bodyPr wrap="square">
                    <a:spAutoFit/>
                  </a:bodyPr>
                  <a:lstStyle/>
                  <a:p>
                    <a:pPr marL="514350" indent="-514350">
                      <a:buFont typeface="+mj-lt"/>
                      <a:buAutoNum type="alphaLcParenR"/>
                    </a:pPr>
                    <a:r>
                      <a:rPr lang="en-GB" sz="2000" dirty="0">
                        <a:latin typeface="+mn-lt"/>
                      </a:rPr>
                      <a:t>What is the area of the circle:</a:t>
                    </a:r>
                  </a:p>
                  <a:p>
                    <a:pPr marL="971550" lvl="1" indent="-514350">
                      <a:buFont typeface="+mj-lt"/>
                      <a:buAutoNum type="romanLcPeriod"/>
                    </a:pPr>
                    <a:r>
                      <a:rPr lang="en-GB" sz="2000" dirty="0">
                        <a:latin typeface="+mn-lt"/>
                      </a:rPr>
                      <a:t>as a multiple of 𝜋 ?</a:t>
                    </a:r>
                  </a:p>
                  <a:p>
                    <a:pPr marL="971550" lvl="1" indent="-514350">
                      <a:buFont typeface="+mj-lt"/>
                      <a:buAutoNum type="romanLcPeriod"/>
                    </a:pPr>
                    <a:r>
                      <a:rPr lang="en-GB" sz="2000" dirty="0">
                        <a:latin typeface="+mn-lt"/>
                      </a:rPr>
                      <a:t>if 𝜋  is taken as approximately 3?</a:t>
                    </a:r>
                  </a:p>
                  <a:p>
                    <a:pPr marL="971550" lvl="1" indent="-514350">
                      <a:buFont typeface="+mj-lt"/>
                      <a:buAutoNum type="romanLcPeriod"/>
                    </a:pPr>
                    <a:r>
                      <a:rPr lang="en-GB" sz="2000" dirty="0">
                        <a:latin typeface="+mn-lt"/>
                      </a:rPr>
                      <a:t>if 𝜋 is taken as approximately 3.1?</a:t>
                    </a:r>
                  </a:p>
                  <a:p>
                    <a:pPr marL="971550" lvl="1" indent="-514350">
                      <a:buFont typeface="+mj-lt"/>
                      <a:buAutoNum type="romanLcPeriod"/>
                    </a:pPr>
                    <a:r>
                      <a:rPr lang="en-GB" sz="2000" dirty="0">
                        <a:latin typeface="+mn-lt"/>
                      </a:rPr>
                      <a:t>if 𝜋 is taken as approximately </a:t>
                    </a:r>
                    <a14:m>
                      <m:oMath xmlns:m="http://schemas.openxmlformats.org/officeDocument/2006/math">
                        <m:f>
                          <m:fPr>
                            <m:ctrlPr>
                              <a:rPr lang="en-GB" sz="2000" i="1" smtClean="0">
                                <a:latin typeface="Cambria Math" panose="02040503050406030204" pitchFamily="18" charset="0"/>
                              </a:rPr>
                            </m:ctrlPr>
                          </m:fPr>
                          <m:num>
                            <m:r>
                              <a:rPr lang="en-GB" sz="2000" b="0" i="0" smtClean="0">
                                <a:latin typeface="Cambria Math" panose="02040503050406030204" pitchFamily="18" charset="0"/>
                              </a:rPr>
                              <m:t>22</m:t>
                            </m:r>
                          </m:num>
                          <m:den>
                            <m:r>
                              <a:rPr lang="en-GB" sz="2000" b="0" i="0" smtClean="0">
                                <a:latin typeface="Cambria Math" panose="02040503050406030204" pitchFamily="18" charset="0"/>
                              </a:rPr>
                              <m:t>7</m:t>
                            </m:r>
                          </m:den>
                        </m:f>
                      </m:oMath>
                    </a14:m>
                    <a:r>
                      <a:rPr lang="en-GB" sz="2000" dirty="0">
                        <a:latin typeface="+mn-lt"/>
                      </a:rPr>
                      <a:t> ?</a:t>
                    </a:r>
                  </a:p>
                  <a:p>
                    <a:pPr marL="971550" lvl="1" indent="-514350">
                      <a:buFont typeface="+mj-lt"/>
                      <a:buAutoNum type="romanLcPeriod"/>
                    </a:pPr>
                    <a:r>
                      <a:rPr lang="en-GB" sz="2000" dirty="0">
                        <a:latin typeface="+mn-lt"/>
                      </a:rPr>
                      <a:t>if the 𝜋 button on your calculator is used?</a:t>
                    </a:r>
                  </a:p>
                </p:txBody>
              </p:sp>
            </mc:Choice>
            <mc:Fallback xmlns="">
              <p:sp>
                <p:nvSpPr>
                  <p:cNvPr id="10" name="TextBox 9">
                    <a:extLst>
                      <a:ext uri="{FF2B5EF4-FFF2-40B4-BE49-F238E27FC236}">
                        <a16:creationId xmlns:a16="http://schemas.microsoft.com/office/drawing/2014/main" id="{56D0E724-E483-4467-A56F-5E80C602FB2A}"/>
                      </a:ext>
                    </a:extLst>
                  </p:cNvPr>
                  <p:cNvSpPr txBox="1">
                    <a:spLocks noRot="1" noChangeAspect="1" noMove="1" noResize="1" noEditPoints="1" noAdjustHandles="1" noChangeArrowheads="1" noChangeShapeType="1" noTextEdit="1"/>
                  </p:cNvSpPr>
                  <p:nvPr/>
                </p:nvSpPr>
                <p:spPr>
                  <a:xfrm>
                    <a:off x="263352" y="1741531"/>
                    <a:ext cx="4392488" cy="3605795"/>
                  </a:xfrm>
                  <a:prstGeom prst="rect">
                    <a:avLst/>
                  </a:prstGeom>
                  <a:blipFill>
                    <a:blip r:embed="rId4"/>
                    <a:stretch>
                      <a:fillRect l="-1248" t="-846" b="-2200"/>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78931424-D9AF-4596-8A55-AA9A727D6F22}"/>
                  </a:ext>
                </a:extLst>
              </p:cNvPr>
              <p:cNvSpPr txBox="1"/>
              <p:nvPr/>
            </p:nvSpPr>
            <p:spPr>
              <a:xfrm>
                <a:off x="259436" y="5462902"/>
                <a:ext cx="6098240" cy="400110"/>
              </a:xfrm>
              <a:prstGeom prst="rect">
                <a:avLst/>
              </a:prstGeom>
              <a:noFill/>
            </p:spPr>
            <p:txBody>
              <a:bodyPr wrap="square">
                <a:spAutoFit/>
              </a:bodyPr>
              <a:lstStyle/>
              <a:p>
                <a:pPr marL="457200" indent="-457200">
                  <a:buFont typeface="+mj-lt"/>
                  <a:buAutoNum type="alphaLcParenR" startAt="2"/>
                </a:pPr>
                <a:r>
                  <a:rPr lang="en-GB" sz="2000" dirty="0">
                    <a:latin typeface="+mn-lt"/>
                  </a:rPr>
                  <a:t>Which of the answers above is most accurate?</a:t>
                </a:r>
                <a:endParaRPr kumimoji="0" lang="en-GB" sz="2000" b="0" u="none" strike="noStrike" kern="1200" cap="none" spc="0" normalizeH="0" baseline="0" noProof="0" dirty="0">
                  <a:ln>
                    <a:noFill/>
                  </a:ln>
                  <a:solidFill>
                    <a:srgbClr val="585858"/>
                  </a:solidFill>
                  <a:effectLst/>
                  <a:highlight>
                    <a:srgbClr val="EBF5F5"/>
                  </a:highlight>
                  <a:uLnTx/>
                  <a:uFillTx/>
                  <a:latin typeface="+mn-lt"/>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52358502-BC8B-47CD-8A80-9081E4D66CB5}"/>
                </a:ext>
              </a:extLst>
            </p:cNvPr>
            <p:cNvPicPr>
              <a:picLocks noChangeAspect="1"/>
            </p:cNvPicPr>
            <p:nvPr/>
          </p:nvPicPr>
          <p:blipFill>
            <a:blip r:embed="rId5"/>
            <a:stretch>
              <a:fillRect/>
            </a:stretch>
          </p:blipFill>
          <p:spPr>
            <a:xfrm>
              <a:off x="3835585" y="1988840"/>
              <a:ext cx="3667183" cy="2079161"/>
            </a:xfrm>
            <a:prstGeom prst="rect">
              <a:avLst/>
            </a:prstGeom>
          </p:spPr>
        </p:pic>
      </p:grpSp>
    </p:spTree>
    <p:custDataLst>
      <p:tags r:id="rId1"/>
    </p:custDataLst>
    <p:extLst>
      <p:ext uri="{BB962C8B-B14F-4D97-AF65-F5344CB8AC3E}">
        <p14:creationId xmlns:p14="http://schemas.microsoft.com/office/powerpoint/2010/main" val="3177596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Calculate the area of a circle and appreciate the effect of taking different values of 𝜋 </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32E64872-3D1D-477C-AE58-8AF56A67F961}"/>
              </a:ext>
            </a:extLst>
          </p:cNvPr>
          <p:cNvSpPr txBox="1"/>
          <p:nvPr/>
        </p:nvSpPr>
        <p:spPr>
          <a:xfrm>
            <a:off x="2783632" y="1720743"/>
            <a:ext cx="6094324" cy="3416513"/>
          </a:xfrm>
          <a:prstGeom prst="rect">
            <a:avLst/>
          </a:prstGeom>
          <a:noFill/>
        </p:spPr>
        <p:txBody>
          <a:bodyPr wrap="square">
            <a:spAutoFit/>
          </a:bodyPr>
          <a:lstStyle/>
          <a:p>
            <a:pPr marL="514350" indent="-514350">
              <a:lnSpc>
                <a:spcPct val="150000"/>
              </a:lnSpc>
              <a:buFont typeface="+mj-lt"/>
              <a:buAutoNum type="alphaLcParenR"/>
            </a:pPr>
            <a:r>
              <a:rPr lang="en-GB" dirty="0"/>
              <a:t>A circle has an area of 25 𝜋 cm</a:t>
            </a:r>
            <a:r>
              <a:rPr lang="en-GB" baseline="30000" dirty="0"/>
              <a:t>2</a:t>
            </a:r>
            <a:r>
              <a:rPr lang="en-GB" dirty="0"/>
              <a:t>. What is the length of its radius?</a:t>
            </a:r>
          </a:p>
          <a:p>
            <a:pPr marL="514350" indent="-514350">
              <a:lnSpc>
                <a:spcPct val="150000"/>
              </a:lnSpc>
              <a:buFont typeface="+mj-lt"/>
              <a:buAutoNum type="alphaLcParenR"/>
            </a:pPr>
            <a:endParaRPr lang="en-GB" dirty="0"/>
          </a:p>
          <a:p>
            <a:pPr marL="457200" indent="-457200">
              <a:lnSpc>
                <a:spcPct val="150000"/>
              </a:lnSpc>
              <a:buFont typeface="+mj-lt"/>
              <a:buAutoNum type="alphaLcParenR"/>
            </a:pPr>
            <a:r>
              <a:rPr lang="en-GB" dirty="0"/>
              <a:t>A circle has an area of 100 cm</a:t>
            </a:r>
            <a:r>
              <a:rPr lang="en-GB" baseline="30000" dirty="0"/>
              <a:t>2</a:t>
            </a:r>
            <a:r>
              <a:rPr lang="en-GB" dirty="0"/>
              <a:t>. What is the length of its radius?</a:t>
            </a:r>
          </a:p>
        </p:txBody>
      </p:sp>
    </p:spTree>
    <p:extLst>
      <p:ext uri="{BB962C8B-B14F-4D97-AF65-F5344CB8AC3E}">
        <p14:creationId xmlns:p14="http://schemas.microsoft.com/office/powerpoint/2010/main" val="4285398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Calculate the area of a circle and appreciate the effect of taking different values of 𝜋</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5</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steps do you expect your students to take to solve these questions?</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How do you expect them for formalise their written reasoning?</a:t>
            </a:r>
            <a:endPar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lphaLcParenR"/>
            </a:pPr>
            <a:r>
              <a:rPr lang="en-GB" sz="2400" dirty="0"/>
              <a:t>A circle has an area of 25 𝜋 cm</a:t>
            </a:r>
            <a:r>
              <a:rPr lang="en-GB" sz="2400" baseline="30000" dirty="0"/>
              <a:t>2</a:t>
            </a:r>
            <a:r>
              <a:rPr lang="en-GB" sz="2400" dirty="0"/>
              <a:t>. What is the length of its radius?</a:t>
            </a:r>
          </a:p>
          <a:p>
            <a:pPr marL="514350" indent="-514350">
              <a:lnSpc>
                <a:spcPct val="150000"/>
              </a:lnSpc>
              <a:buFont typeface="+mj-lt"/>
              <a:buAutoNum type="alphaLcParenR"/>
            </a:pPr>
            <a:endParaRPr lang="en-GB" sz="2400" dirty="0"/>
          </a:p>
          <a:p>
            <a:pPr marL="457200" indent="-457200">
              <a:lnSpc>
                <a:spcPct val="150000"/>
              </a:lnSpc>
              <a:buFont typeface="+mj-lt"/>
              <a:buAutoNum type="alphaLcParenR"/>
            </a:pPr>
            <a:r>
              <a:rPr lang="en-GB" sz="2400" dirty="0"/>
              <a:t>A circle has an area of 100cm</a:t>
            </a:r>
            <a:r>
              <a:rPr lang="en-GB" sz="2400" baseline="30000" dirty="0"/>
              <a:t>2</a:t>
            </a:r>
            <a:r>
              <a:rPr lang="en-GB" sz="2400" dirty="0"/>
              <a:t>. What is the length of its radius?</a:t>
            </a:r>
          </a:p>
        </p:txBody>
      </p:sp>
    </p:spTree>
    <p:custDataLst>
      <p:tags r:id="rId1"/>
    </p:custDataLst>
    <p:extLst>
      <p:ext uri="{BB962C8B-B14F-4D97-AF65-F5344CB8AC3E}">
        <p14:creationId xmlns:p14="http://schemas.microsoft.com/office/powerpoint/2010/main" val="3362483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involving calculating the area of a circle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FD35D431-B5EA-4507-8852-4C09ED82087E}"/>
              </a:ext>
            </a:extLst>
          </p:cNvPr>
          <p:cNvSpPr txBox="1"/>
          <p:nvPr/>
        </p:nvSpPr>
        <p:spPr>
          <a:xfrm>
            <a:off x="991772" y="1682995"/>
            <a:ext cx="7048444" cy="523220"/>
          </a:xfrm>
          <a:prstGeom prst="rect">
            <a:avLst/>
          </a:prstGeom>
          <a:noFill/>
        </p:spPr>
        <p:txBody>
          <a:bodyPr wrap="square">
            <a:spAutoFit/>
          </a:bodyPr>
          <a:lstStyle/>
          <a:p>
            <a:pPr>
              <a:spcBef>
                <a:spcPts val="1200"/>
              </a:spcBef>
              <a:spcAft>
                <a:spcPts val="2400"/>
              </a:spcAft>
              <a:buNone/>
            </a:pPr>
            <a:r>
              <a:rPr lang="en-GB" dirty="0">
                <a:solidFill>
                  <a:srgbClr val="00628C"/>
                </a:solidFill>
              </a:rPr>
              <a:t>a) </a:t>
            </a:r>
            <a:r>
              <a:rPr lang="en-GB" dirty="0"/>
              <a:t>What is the area of this semi-circle?</a:t>
            </a:r>
          </a:p>
        </p:txBody>
      </p:sp>
      <p:pic>
        <p:nvPicPr>
          <p:cNvPr id="4" name="Picture 3">
            <a:extLst>
              <a:ext uri="{FF2B5EF4-FFF2-40B4-BE49-F238E27FC236}">
                <a16:creationId xmlns:a16="http://schemas.microsoft.com/office/drawing/2014/main" id="{9B029ACC-4725-4298-833B-62C4EEA4F5F9}"/>
              </a:ext>
            </a:extLst>
          </p:cNvPr>
          <p:cNvPicPr>
            <a:picLocks noChangeAspect="1"/>
          </p:cNvPicPr>
          <p:nvPr/>
        </p:nvPicPr>
        <p:blipFill>
          <a:blip r:embed="rId3"/>
          <a:stretch>
            <a:fillRect/>
          </a:stretch>
        </p:blipFill>
        <p:spPr>
          <a:xfrm>
            <a:off x="6890391" y="1080641"/>
            <a:ext cx="3604573" cy="1668925"/>
          </a:xfrm>
          <a:prstGeom prst="rect">
            <a:avLst/>
          </a:prstGeom>
        </p:spPr>
      </p:pic>
      <p:pic>
        <p:nvPicPr>
          <p:cNvPr id="7" name="Picture 6">
            <a:extLst>
              <a:ext uri="{FF2B5EF4-FFF2-40B4-BE49-F238E27FC236}">
                <a16:creationId xmlns:a16="http://schemas.microsoft.com/office/drawing/2014/main" id="{3102E0FC-9834-4006-8506-7997E7B2ABE3}"/>
              </a:ext>
            </a:extLst>
          </p:cNvPr>
          <p:cNvPicPr>
            <a:picLocks noChangeAspect="1"/>
          </p:cNvPicPr>
          <p:nvPr/>
        </p:nvPicPr>
        <p:blipFill>
          <a:blip r:embed="rId4"/>
          <a:stretch>
            <a:fillRect/>
          </a:stretch>
        </p:blipFill>
        <p:spPr>
          <a:xfrm>
            <a:off x="6605443" y="2797202"/>
            <a:ext cx="3604573" cy="1364099"/>
          </a:xfrm>
          <a:prstGeom prst="rect">
            <a:avLst/>
          </a:prstGeom>
        </p:spPr>
      </p:pic>
      <p:pic>
        <p:nvPicPr>
          <p:cNvPr id="8" name="Picture 7">
            <a:extLst>
              <a:ext uri="{FF2B5EF4-FFF2-40B4-BE49-F238E27FC236}">
                <a16:creationId xmlns:a16="http://schemas.microsoft.com/office/drawing/2014/main" id="{A5C572CF-4A1E-4EB0-9921-2C0378C44418}"/>
              </a:ext>
            </a:extLst>
          </p:cNvPr>
          <p:cNvPicPr>
            <a:picLocks noChangeAspect="1"/>
          </p:cNvPicPr>
          <p:nvPr/>
        </p:nvPicPr>
        <p:blipFill>
          <a:blip r:embed="rId5"/>
          <a:stretch>
            <a:fillRect/>
          </a:stretch>
        </p:blipFill>
        <p:spPr>
          <a:xfrm>
            <a:off x="5591944" y="4245219"/>
            <a:ext cx="3604573" cy="2049958"/>
          </a:xfrm>
          <a:prstGeom prst="rect">
            <a:avLst/>
          </a:prstGeom>
        </p:spPr>
      </p:pic>
      <p:sp>
        <p:nvSpPr>
          <p:cNvPr id="9" name="TextBox 8">
            <a:extLst>
              <a:ext uri="{FF2B5EF4-FFF2-40B4-BE49-F238E27FC236}">
                <a16:creationId xmlns:a16="http://schemas.microsoft.com/office/drawing/2014/main" id="{124BB1DB-39D2-44B7-8B2B-D8A52FD7731C}"/>
              </a:ext>
            </a:extLst>
          </p:cNvPr>
          <p:cNvSpPr txBox="1"/>
          <p:nvPr/>
        </p:nvSpPr>
        <p:spPr>
          <a:xfrm>
            <a:off x="991772" y="2964107"/>
            <a:ext cx="6517232" cy="523220"/>
          </a:xfrm>
          <a:prstGeom prst="rect">
            <a:avLst/>
          </a:prstGeom>
          <a:noFill/>
        </p:spPr>
        <p:txBody>
          <a:bodyPr wrap="square">
            <a:spAutoFit/>
          </a:bodyPr>
          <a:lstStyle/>
          <a:p>
            <a:pPr>
              <a:spcBef>
                <a:spcPts val="1200"/>
              </a:spcBef>
              <a:spcAft>
                <a:spcPts val="2400"/>
              </a:spcAft>
              <a:buNone/>
            </a:pPr>
            <a:r>
              <a:rPr lang="en-GB" dirty="0">
                <a:solidFill>
                  <a:srgbClr val="00628C"/>
                </a:solidFill>
              </a:rPr>
              <a:t>b) </a:t>
            </a:r>
            <a:r>
              <a:rPr lang="en-GB" dirty="0"/>
              <a:t>What is the area of this quadrant?</a:t>
            </a:r>
          </a:p>
        </p:txBody>
      </p:sp>
      <p:sp>
        <p:nvSpPr>
          <p:cNvPr id="11" name="TextBox 10">
            <a:extLst>
              <a:ext uri="{FF2B5EF4-FFF2-40B4-BE49-F238E27FC236}">
                <a16:creationId xmlns:a16="http://schemas.microsoft.com/office/drawing/2014/main" id="{BCC5B688-4E11-4879-84D0-3886D9CA7202}"/>
              </a:ext>
            </a:extLst>
          </p:cNvPr>
          <p:cNvSpPr txBox="1"/>
          <p:nvPr/>
        </p:nvSpPr>
        <p:spPr>
          <a:xfrm>
            <a:off x="991772" y="4112323"/>
            <a:ext cx="6627170" cy="982000"/>
          </a:xfrm>
          <a:prstGeom prst="rect">
            <a:avLst/>
          </a:prstGeom>
          <a:noFill/>
        </p:spPr>
        <p:txBody>
          <a:bodyPr wrap="square">
            <a:spAutoFit/>
          </a:bodyPr>
          <a:lstStyle/>
          <a:p>
            <a:pPr>
              <a:lnSpc>
                <a:spcPct val="250000"/>
              </a:lnSpc>
              <a:spcBef>
                <a:spcPts val="1200"/>
              </a:spcBef>
              <a:spcAft>
                <a:spcPts val="2400"/>
              </a:spcAft>
              <a:buNone/>
            </a:pPr>
            <a:r>
              <a:rPr lang="en-GB" dirty="0">
                <a:solidFill>
                  <a:srgbClr val="00628C"/>
                </a:solidFill>
              </a:rPr>
              <a:t>c) </a:t>
            </a:r>
            <a:r>
              <a:rPr lang="en-GB" dirty="0"/>
              <a:t>What is the area of this sector?</a:t>
            </a:r>
          </a:p>
        </p:txBody>
      </p:sp>
    </p:spTree>
    <p:extLst>
      <p:ext uri="{BB962C8B-B14F-4D97-AF65-F5344CB8AC3E}">
        <p14:creationId xmlns:p14="http://schemas.microsoft.com/office/powerpoint/2010/main" val="389699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problems involving calculating the area of a circle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steps do you expect your students to take to solve these questions?</a:t>
            </a:r>
          </a:p>
          <a:p>
            <a:pPr marL="360000" lvl="1" fontAlgn="auto">
              <a:lnSpc>
                <a:spcPct val="100000"/>
              </a:lnSpc>
              <a:spcBef>
                <a:spcPts val="0"/>
              </a:spcBef>
              <a:spcAft>
                <a:spcPts val="1200"/>
              </a:spcAft>
              <a:buClrTx/>
            </a:pPr>
            <a:r>
              <a:rPr lang="en-GB" sz="2400" dirty="0"/>
              <a:t>Would you prefer students to verbalise a) as one half or 180 degrees? Why or why not?</a:t>
            </a:r>
          </a:p>
        </p:txBody>
      </p:sp>
      <p:grpSp>
        <p:nvGrpSpPr>
          <p:cNvPr id="5" name="Group 4">
            <a:extLst>
              <a:ext uri="{FF2B5EF4-FFF2-40B4-BE49-F238E27FC236}">
                <a16:creationId xmlns:a16="http://schemas.microsoft.com/office/drawing/2014/main" id="{D9DF49FC-A793-410D-B16A-77189D664F1C}"/>
              </a:ext>
            </a:extLst>
          </p:cNvPr>
          <p:cNvGrpSpPr/>
          <p:nvPr/>
        </p:nvGrpSpPr>
        <p:grpSpPr>
          <a:xfrm>
            <a:off x="660695" y="1741532"/>
            <a:ext cx="6575436" cy="3847708"/>
            <a:chOff x="660695" y="1741532"/>
            <a:chExt cx="6575436"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400000"/>
                </a:lnSpc>
                <a:spcBef>
                  <a:spcPts val="600"/>
                </a:spcBef>
                <a:spcAft>
                  <a:spcPts val="600"/>
                </a:spcAft>
                <a:buClrTx/>
                <a:buFont typeface="+mj-lt"/>
                <a:buAutoNum type="alphaLcParenR"/>
              </a:pPr>
              <a:r>
                <a:rPr lang="en-GB" sz="2000" dirty="0">
                  <a:highlight>
                    <a:srgbClr val="EBF5F5"/>
                  </a:highlight>
                  <a:latin typeface="+mj-lt"/>
                  <a:ea typeface="Calibri" panose="020F0502020204030204" pitchFamily="34" charset="0"/>
                  <a:cs typeface="Times New Roman" panose="02020603050405020304" pitchFamily="18" charset="0"/>
                </a:rPr>
                <a:t>What is the area of this semi-circle?</a:t>
              </a:r>
            </a:p>
            <a:p>
              <a:pPr marL="457200" indent="-457200" fontAlgn="auto">
                <a:lnSpc>
                  <a:spcPct val="400000"/>
                </a:lnSpc>
                <a:spcBef>
                  <a:spcPts val="600"/>
                </a:spcBef>
                <a:spcAft>
                  <a:spcPts val="600"/>
                </a:spcAft>
                <a:buClrTx/>
                <a:buFont typeface="+mj-lt"/>
                <a:buAutoNum type="alphaLcParenR"/>
              </a:pPr>
              <a:r>
                <a:rPr lang="en-GB" sz="2000" dirty="0">
                  <a:highlight>
                    <a:srgbClr val="EBF5F5"/>
                  </a:highlight>
                  <a:latin typeface="+mj-lt"/>
                  <a:ea typeface="Calibri" panose="020F0502020204030204" pitchFamily="34" charset="0"/>
                  <a:cs typeface="Times New Roman" panose="02020603050405020304" pitchFamily="18" charset="0"/>
                </a:rPr>
                <a:t>What is the area of this quadrant?</a:t>
              </a:r>
            </a:p>
            <a:p>
              <a:pPr marL="457200" indent="-457200" fontAlgn="auto">
                <a:lnSpc>
                  <a:spcPct val="400000"/>
                </a:lnSpc>
                <a:spcBef>
                  <a:spcPts val="600"/>
                </a:spcBef>
                <a:spcAft>
                  <a:spcPts val="600"/>
                </a:spcAft>
                <a:buClrTx/>
                <a:buFont typeface="+mj-lt"/>
                <a:buAutoNum type="alphaLcParenR"/>
              </a:pPr>
              <a:r>
                <a:rPr lang="en-GB" sz="2000" dirty="0">
                  <a:highlight>
                    <a:srgbClr val="EBF5F5"/>
                  </a:highlight>
                  <a:latin typeface="+mj-lt"/>
                  <a:ea typeface="Calibri" panose="020F0502020204030204" pitchFamily="34" charset="0"/>
                  <a:cs typeface="Times New Roman" panose="02020603050405020304" pitchFamily="18" charset="0"/>
                </a:rPr>
                <a:t>What is the area of this sector?</a:t>
              </a:r>
            </a:p>
            <a:p>
              <a:pPr marL="0" indent="0" fontAlgn="auto">
                <a:lnSpc>
                  <a:spcPct val="300000"/>
                </a:lnSpc>
                <a:spcBef>
                  <a:spcPts val="600"/>
                </a:spcBef>
                <a:spcAft>
                  <a:spcPts val="600"/>
                </a:spcAft>
                <a:buClrTx/>
                <a:buNone/>
              </a:pPr>
              <a:endParaRPr lang="en-GB" sz="2000" dirty="0">
                <a:highlight>
                  <a:srgbClr val="EBF5F5"/>
                </a:highlight>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5B4F8DA4-29E8-4A7F-9A73-E108114D84A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84578" y="1923540"/>
              <a:ext cx="2219449" cy="1027610"/>
            </a:xfrm>
            <a:prstGeom prst="rect">
              <a:avLst/>
            </a:prstGeom>
          </p:spPr>
        </p:pic>
        <p:pic>
          <p:nvPicPr>
            <p:cNvPr id="3" name="Picture 2">
              <a:extLst>
                <a:ext uri="{FF2B5EF4-FFF2-40B4-BE49-F238E27FC236}">
                  <a16:creationId xmlns:a16="http://schemas.microsoft.com/office/drawing/2014/main" id="{E3518D8A-199E-4782-AEE0-52A662EDBF1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352473" y="3068720"/>
              <a:ext cx="2883658" cy="1091279"/>
            </a:xfrm>
            <a:prstGeom prst="rect">
              <a:avLst/>
            </a:prstGeom>
          </p:spPr>
        </p:pic>
        <p:pic>
          <p:nvPicPr>
            <p:cNvPr id="4" name="Picture 3">
              <a:extLst>
                <a:ext uri="{FF2B5EF4-FFF2-40B4-BE49-F238E27FC236}">
                  <a16:creationId xmlns:a16="http://schemas.microsoft.com/office/drawing/2014/main" id="{9428703B-502D-48AD-8E36-2A00CDA9D088}"/>
                </a:ext>
              </a:extLst>
            </p:cNvPr>
            <p:cNvPicPr>
              <a:picLocks noChangeAspect="1"/>
            </p:cNvPicPr>
            <p:nvPr/>
          </p:nvPicPr>
          <p:blipFill>
            <a:blip r:embed="rId6"/>
            <a:stretch>
              <a:fillRect/>
            </a:stretch>
          </p:blipFill>
          <p:spPr>
            <a:xfrm>
              <a:off x="3741001" y="3949274"/>
              <a:ext cx="2883658" cy="1639966"/>
            </a:xfrm>
            <a:prstGeom prst="rect">
              <a:avLst/>
            </a:prstGeom>
          </p:spPr>
        </p:pic>
      </p:grpSp>
    </p:spTree>
    <p:custDataLst>
      <p:tags r:id="rId1"/>
    </p:custDataLst>
    <p:extLst>
      <p:ext uri="{BB962C8B-B14F-4D97-AF65-F5344CB8AC3E}">
        <p14:creationId xmlns:p14="http://schemas.microsoft.com/office/powerpoint/2010/main" val="3365474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involving calculating the area of a circle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60AD5A4F-06B7-48A5-8305-953240020D7F}"/>
              </a:ext>
            </a:extLst>
          </p:cNvPr>
          <p:cNvSpPr txBox="1"/>
          <p:nvPr/>
        </p:nvSpPr>
        <p:spPr>
          <a:xfrm>
            <a:off x="911424" y="1628800"/>
            <a:ext cx="10369152" cy="3539430"/>
          </a:xfrm>
          <a:prstGeom prst="rect">
            <a:avLst/>
          </a:prstGeom>
          <a:noFill/>
        </p:spPr>
        <p:txBody>
          <a:bodyPr wrap="square">
            <a:spAutoFit/>
          </a:bodyPr>
          <a:lstStyle/>
          <a:p>
            <a:pPr algn="ctr">
              <a:buNone/>
            </a:pPr>
            <a:r>
              <a:rPr lang="en-GB" sz="3200" dirty="0"/>
              <a:t>A takeaway sells two sizes of pizzas: 10” and 12”. </a:t>
            </a:r>
          </a:p>
          <a:p>
            <a:pPr algn="ctr">
              <a:buNone/>
            </a:pPr>
            <a:endParaRPr lang="en-GB" sz="3200" dirty="0"/>
          </a:p>
          <a:p>
            <a:pPr algn="ctr">
              <a:buNone/>
            </a:pPr>
            <a:r>
              <a:rPr lang="en-GB" sz="3200" dirty="0"/>
              <a:t>The Hawaiian 10” pizza costs £5.40. </a:t>
            </a:r>
          </a:p>
          <a:p>
            <a:pPr algn="ctr">
              <a:buNone/>
            </a:pPr>
            <a:r>
              <a:rPr lang="en-GB" sz="3200" dirty="0"/>
              <a:t>The 12” costs £7.60. </a:t>
            </a:r>
          </a:p>
          <a:p>
            <a:pPr algn="ctr">
              <a:buNone/>
            </a:pPr>
            <a:endParaRPr lang="en-GB" sz="3200" dirty="0"/>
          </a:p>
          <a:p>
            <a:pPr algn="ctr">
              <a:buNone/>
            </a:pPr>
            <a:r>
              <a:rPr lang="en-GB" sz="3200" dirty="0"/>
              <a:t>Which pizza is better value for money?</a:t>
            </a:r>
          </a:p>
        </p:txBody>
      </p:sp>
    </p:spTree>
    <p:extLst>
      <p:ext uri="{BB962C8B-B14F-4D97-AF65-F5344CB8AC3E}">
        <p14:creationId xmlns:p14="http://schemas.microsoft.com/office/powerpoint/2010/main" val="306590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Solve problems involving calculating the area of a circle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7</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might students interpret their calculations given the context?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additional ‘</a:t>
            </a:r>
            <a:r>
              <a:rPr kumimoji="0" lang="en-GB" sz="2400" b="0" u="none" strike="noStrike" kern="120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awarenesses</a:t>
            </a: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about the area of a circle might arise from discussion of such problems?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600"/>
              </a:spcAft>
              <a:buClrTx/>
              <a:buSzTx/>
              <a:buNone/>
              <a:tabLst/>
              <a:defRPr/>
            </a:pPr>
            <a:r>
              <a:rPr kumimoji="0" lang="en-GB" sz="2400" b="0" u="none" strike="noStrike" kern="1200" cap="none" spc="0" normalizeH="0" baseline="0" noProof="0" dirty="0">
                <a:ln>
                  <a:noFill/>
                </a:ln>
                <a:solidFill>
                  <a:srgbClr val="585858"/>
                </a:solidFill>
                <a:effectLst/>
                <a:highlight>
                  <a:srgbClr val="EBF5F5"/>
                </a:highlight>
                <a:uLnTx/>
                <a:uFillTx/>
                <a:latin typeface="Arial"/>
                <a:ea typeface="Calibri" panose="020F0502020204030204" pitchFamily="34" charset="0"/>
                <a:cs typeface="Times New Roman" panose="02020603050405020304" pitchFamily="18" charset="0"/>
              </a:rPr>
              <a:t>A takeaway sells two sizes of pizzas: 10” and 12”. </a:t>
            </a:r>
          </a:p>
          <a:p>
            <a:pPr marL="0" marR="0" lvl="0" indent="0" algn="ctr" defTabSz="914400" rtl="0" eaLnBrk="1" fontAlgn="auto" latinLnBrk="0" hangingPunct="1">
              <a:lnSpc>
                <a:spcPct val="100000"/>
              </a:lnSpc>
              <a:spcBef>
                <a:spcPts val="600"/>
              </a:spcBef>
              <a:spcAft>
                <a:spcPts val="600"/>
              </a:spcAft>
              <a:buClrTx/>
              <a:buSzTx/>
              <a:buNone/>
              <a:tabLst/>
              <a:defRPr/>
            </a:pPr>
            <a:endParaRPr kumimoji="0" lang="en-GB" sz="2400" b="0" u="none" strike="noStrike" kern="1200" cap="none" spc="0" normalizeH="0" baseline="0" noProof="0" dirty="0">
              <a:ln>
                <a:noFill/>
              </a:ln>
              <a:solidFill>
                <a:srgbClr val="585858"/>
              </a:solidFill>
              <a:effectLst/>
              <a:highlight>
                <a:srgbClr val="EBF5F5"/>
              </a:highligh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None/>
              <a:tabLst/>
              <a:defRPr/>
            </a:pPr>
            <a:r>
              <a:rPr kumimoji="0" lang="en-GB" sz="2400" b="0" u="none" strike="noStrike" kern="1200" cap="none" spc="0" normalizeH="0" baseline="0" noProof="0" dirty="0">
                <a:ln>
                  <a:noFill/>
                </a:ln>
                <a:solidFill>
                  <a:srgbClr val="585858"/>
                </a:solidFill>
                <a:effectLst/>
                <a:highlight>
                  <a:srgbClr val="EBF5F5"/>
                </a:highlight>
                <a:uLnTx/>
                <a:uFillTx/>
                <a:latin typeface="Arial"/>
                <a:ea typeface="Calibri" panose="020F0502020204030204" pitchFamily="34" charset="0"/>
                <a:cs typeface="Times New Roman" panose="02020603050405020304" pitchFamily="18" charset="0"/>
              </a:rPr>
              <a:t>The Hawaiian 10” pizza costs £5.40. </a:t>
            </a:r>
          </a:p>
          <a:p>
            <a:pPr marL="0" marR="0" lvl="0" indent="0" algn="ctr" defTabSz="914400" rtl="0" eaLnBrk="1" fontAlgn="auto" latinLnBrk="0" hangingPunct="1">
              <a:lnSpc>
                <a:spcPct val="100000"/>
              </a:lnSpc>
              <a:spcBef>
                <a:spcPts val="600"/>
              </a:spcBef>
              <a:spcAft>
                <a:spcPts val="600"/>
              </a:spcAft>
              <a:buClrTx/>
              <a:buSzTx/>
              <a:buNone/>
              <a:tabLst/>
              <a:defRPr/>
            </a:pPr>
            <a:r>
              <a:rPr kumimoji="0" lang="en-GB" sz="2400" b="0" u="none" strike="noStrike" kern="1200" cap="none" spc="0" normalizeH="0" baseline="0" noProof="0" dirty="0">
                <a:ln>
                  <a:noFill/>
                </a:ln>
                <a:solidFill>
                  <a:srgbClr val="585858"/>
                </a:solidFill>
                <a:effectLst/>
                <a:highlight>
                  <a:srgbClr val="EBF5F5"/>
                </a:highlight>
                <a:uLnTx/>
                <a:uFillTx/>
                <a:latin typeface="Arial"/>
                <a:ea typeface="Calibri" panose="020F0502020204030204" pitchFamily="34" charset="0"/>
                <a:cs typeface="Times New Roman" panose="02020603050405020304" pitchFamily="18" charset="0"/>
              </a:rPr>
              <a:t>The 12” costs £7.60. </a:t>
            </a:r>
          </a:p>
          <a:p>
            <a:pPr marL="0" marR="0" lvl="0" indent="0" algn="ctr" defTabSz="914400" rtl="0" eaLnBrk="1" fontAlgn="auto" latinLnBrk="0" hangingPunct="1">
              <a:lnSpc>
                <a:spcPct val="100000"/>
              </a:lnSpc>
              <a:spcBef>
                <a:spcPts val="600"/>
              </a:spcBef>
              <a:spcAft>
                <a:spcPts val="600"/>
              </a:spcAft>
              <a:buClrTx/>
              <a:buSzTx/>
              <a:buNone/>
              <a:tabLst/>
              <a:defRPr/>
            </a:pPr>
            <a:endParaRPr kumimoji="0" lang="en-GB" sz="2400" b="0" u="none" strike="noStrike" kern="1200" cap="none" spc="0" normalizeH="0" baseline="0" noProof="0" dirty="0">
              <a:ln>
                <a:noFill/>
              </a:ln>
              <a:solidFill>
                <a:srgbClr val="585858"/>
              </a:solidFill>
              <a:effectLst/>
              <a:highlight>
                <a:srgbClr val="EBF5F5"/>
              </a:highligh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None/>
              <a:tabLst/>
              <a:defRPr/>
            </a:pPr>
            <a:r>
              <a:rPr kumimoji="0" lang="en-GB" sz="2400" b="0" u="none" strike="noStrike" kern="1200" cap="none" spc="0" normalizeH="0" baseline="0" noProof="0" dirty="0">
                <a:ln>
                  <a:noFill/>
                </a:ln>
                <a:solidFill>
                  <a:srgbClr val="585858"/>
                </a:solidFill>
                <a:effectLst/>
                <a:highlight>
                  <a:srgbClr val="EBF5F5"/>
                </a:highlight>
                <a:uLnTx/>
                <a:uFillTx/>
                <a:latin typeface="Arial"/>
                <a:ea typeface="Calibri" panose="020F0502020204030204" pitchFamily="34" charset="0"/>
                <a:cs typeface="Times New Roman" panose="02020603050405020304" pitchFamily="18" charset="0"/>
              </a:rPr>
              <a:t>Which pizza is better value for money?</a:t>
            </a:r>
          </a:p>
        </p:txBody>
      </p:sp>
    </p:spTree>
    <p:custDataLst>
      <p:tags r:id="rId1"/>
    </p:custDataLst>
    <p:extLst>
      <p:ext uri="{BB962C8B-B14F-4D97-AF65-F5344CB8AC3E}">
        <p14:creationId xmlns:p14="http://schemas.microsoft.com/office/powerpoint/2010/main" val="1068218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involving calculating the area of a circle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24B892B7-AE9A-43EE-B225-C7902A335E7E}"/>
              </a:ext>
            </a:extLst>
          </p:cNvPr>
          <p:cNvSpPr txBox="1"/>
          <p:nvPr/>
        </p:nvSpPr>
        <p:spPr>
          <a:xfrm>
            <a:off x="695400" y="1781834"/>
            <a:ext cx="6984776" cy="3637919"/>
          </a:xfrm>
          <a:prstGeom prst="rect">
            <a:avLst/>
          </a:prstGeom>
          <a:noFill/>
        </p:spPr>
        <p:txBody>
          <a:bodyPr wrap="square">
            <a:spAutoFit/>
          </a:bodyPr>
          <a:lstStyle/>
          <a:p>
            <a:pPr marL="457200" indent="-457200">
              <a:buFont typeface="+mj-lt"/>
              <a:buAutoNum type="alphaLcParenR"/>
            </a:pPr>
            <a:r>
              <a:rPr lang="en-GB" sz="2400" dirty="0"/>
              <a:t>Using a pair of compasses, can you construct a diagram like this? If the radius of the circle is 10 cm, what is the area of the red and blue shapes?</a:t>
            </a:r>
          </a:p>
          <a:p>
            <a:pPr>
              <a:buNone/>
            </a:pPr>
            <a:endParaRPr lang="en-GB" sz="2400" dirty="0"/>
          </a:p>
          <a:p>
            <a:pPr>
              <a:buNone/>
            </a:pPr>
            <a:endParaRPr lang="en-GB" sz="2400" dirty="0"/>
          </a:p>
          <a:p>
            <a:pPr marL="457200" indent="-457200">
              <a:buFont typeface="+mj-lt"/>
              <a:buAutoNum type="alphaLcParenR" startAt="2"/>
            </a:pPr>
            <a:r>
              <a:rPr lang="en-GB" sz="2400" dirty="0"/>
              <a:t>Construct this diagram: If the radius of the circle is 10 cm, what is the area of the red, purple and blue shapes?</a:t>
            </a:r>
          </a:p>
        </p:txBody>
      </p:sp>
      <p:pic>
        <p:nvPicPr>
          <p:cNvPr id="4" name="Picture 3">
            <a:extLst>
              <a:ext uri="{FF2B5EF4-FFF2-40B4-BE49-F238E27FC236}">
                <a16:creationId xmlns:a16="http://schemas.microsoft.com/office/drawing/2014/main" id="{DEEA4384-7068-436C-ACD6-55FB2B8A213E}"/>
              </a:ext>
            </a:extLst>
          </p:cNvPr>
          <p:cNvPicPr>
            <a:picLocks noChangeAspect="1"/>
          </p:cNvPicPr>
          <p:nvPr/>
        </p:nvPicPr>
        <p:blipFill>
          <a:blip r:embed="rId3"/>
          <a:stretch>
            <a:fillRect/>
          </a:stretch>
        </p:blipFill>
        <p:spPr>
          <a:xfrm>
            <a:off x="6969841" y="3742678"/>
            <a:ext cx="4325487" cy="1902117"/>
          </a:xfrm>
          <a:prstGeom prst="rect">
            <a:avLst/>
          </a:prstGeom>
        </p:spPr>
      </p:pic>
      <p:pic>
        <p:nvPicPr>
          <p:cNvPr id="7" name="Picture 6">
            <a:extLst>
              <a:ext uri="{FF2B5EF4-FFF2-40B4-BE49-F238E27FC236}">
                <a16:creationId xmlns:a16="http://schemas.microsoft.com/office/drawing/2014/main" id="{6AB87EFA-15A1-4255-BAA0-D9D479AF9D47}"/>
              </a:ext>
            </a:extLst>
          </p:cNvPr>
          <p:cNvPicPr>
            <a:picLocks noChangeAspect="1"/>
          </p:cNvPicPr>
          <p:nvPr/>
        </p:nvPicPr>
        <p:blipFill>
          <a:blip r:embed="rId4"/>
          <a:stretch>
            <a:fillRect/>
          </a:stretch>
        </p:blipFill>
        <p:spPr>
          <a:xfrm>
            <a:off x="6888088" y="1471202"/>
            <a:ext cx="4325487" cy="1929551"/>
          </a:xfrm>
          <a:prstGeom prst="rect">
            <a:avLst/>
          </a:prstGeom>
        </p:spPr>
      </p:pic>
    </p:spTree>
    <p:extLst>
      <p:ext uri="{BB962C8B-B14F-4D97-AF65-F5344CB8AC3E}">
        <p14:creationId xmlns:p14="http://schemas.microsoft.com/office/powerpoint/2010/main" val="3714488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(‘what do students need to understand’ statement)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8</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Why might it be helpful </a:t>
            </a:r>
            <a:r>
              <a:rPr lang="en-GB" sz="2400" dirty="0"/>
              <a:t>for </a:t>
            </a: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students to construct the diagram first?</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How can this task be generalised?</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might students </a:t>
            </a:r>
            <a:r>
              <a:rPr lang="en-GB" sz="2400" dirty="0"/>
              <a:t>find surprising when doing this task?</a:t>
            </a:r>
            <a:endParaRPr kumimoji="0" lang="en-GB" sz="24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094324"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a:pPr>
            <a:r>
              <a:rPr lang="en-GB" sz="2000" dirty="0"/>
              <a:t>Using a pair of compasses, can you construct a diagram like this? If the radius of the circle is 10 cm, what is the area of the red and blue shapes?</a:t>
            </a:r>
          </a:p>
          <a:p>
            <a:pPr marL="457200" indent="-457200">
              <a:buFont typeface="+mj-lt"/>
              <a:buAutoNum type="alphaLcParenR"/>
            </a:pPr>
            <a:endParaRPr lang="en-GB" sz="2000" dirty="0"/>
          </a:p>
          <a:p>
            <a:pPr marL="457200" indent="-457200">
              <a:buFont typeface="+mj-lt"/>
              <a:buAutoNum type="alphaLcParenR"/>
            </a:pPr>
            <a:endParaRPr lang="en-GB" sz="2000" dirty="0"/>
          </a:p>
          <a:p>
            <a:pPr marL="457200" indent="-457200">
              <a:buFont typeface="+mj-lt"/>
              <a:buAutoNum type="alphaLcParenR"/>
            </a:pPr>
            <a:endParaRPr lang="en-GB" sz="2000" dirty="0"/>
          </a:p>
          <a:p>
            <a:pPr marL="457200" indent="-457200">
              <a:buFont typeface="+mj-lt"/>
              <a:buAutoNum type="alphaLcParenR" startAt="2"/>
            </a:pPr>
            <a:r>
              <a:rPr lang="en-GB" sz="2000" dirty="0"/>
              <a:t>Construct this diagram: If the radius of the circle is 10 cm, what is the area of the red, purple and blue shapes?</a:t>
            </a:r>
          </a:p>
          <a:p>
            <a:pPr marL="457200" indent="-457200">
              <a:buFont typeface="+mj-lt"/>
              <a:buAutoNum type="alphaLcParenR" startAt="2"/>
            </a:pPr>
            <a:endParaRPr lang="en-GB" dirty="0"/>
          </a:p>
          <a:p>
            <a:pPr marL="457200" indent="-457200">
              <a:buFont typeface="+mj-lt"/>
              <a:buAutoNum type="alphaLcParenR" startAt="2"/>
            </a:pPr>
            <a:endParaRPr lang="en-GB" sz="2400" dirty="0"/>
          </a:p>
        </p:txBody>
      </p:sp>
      <p:pic>
        <p:nvPicPr>
          <p:cNvPr id="2" name="Picture 1">
            <a:extLst>
              <a:ext uri="{FF2B5EF4-FFF2-40B4-BE49-F238E27FC236}">
                <a16:creationId xmlns:a16="http://schemas.microsoft.com/office/drawing/2014/main" id="{B53ACDBE-06B1-4C81-86FD-F02F2474E7D7}"/>
              </a:ext>
            </a:extLst>
          </p:cNvPr>
          <p:cNvPicPr>
            <a:picLocks noChangeAspect="1"/>
          </p:cNvPicPr>
          <p:nvPr/>
        </p:nvPicPr>
        <p:blipFill>
          <a:blip r:embed="rId4"/>
          <a:stretch>
            <a:fillRect/>
          </a:stretch>
        </p:blipFill>
        <p:spPr>
          <a:xfrm>
            <a:off x="2328785" y="2819315"/>
            <a:ext cx="2484005" cy="1104001"/>
          </a:xfrm>
          <a:prstGeom prst="rect">
            <a:avLst/>
          </a:prstGeom>
        </p:spPr>
      </p:pic>
      <p:pic>
        <p:nvPicPr>
          <p:cNvPr id="3" name="Picture 2">
            <a:extLst>
              <a:ext uri="{FF2B5EF4-FFF2-40B4-BE49-F238E27FC236}">
                <a16:creationId xmlns:a16="http://schemas.microsoft.com/office/drawing/2014/main" id="{5F2C6DA0-2C25-4AB9-A7C3-1B77154EF84F}"/>
              </a:ext>
            </a:extLst>
          </p:cNvPr>
          <p:cNvPicPr>
            <a:picLocks noChangeAspect="1"/>
          </p:cNvPicPr>
          <p:nvPr/>
        </p:nvPicPr>
        <p:blipFill>
          <a:blip r:embed="rId5"/>
          <a:stretch>
            <a:fillRect/>
          </a:stretch>
        </p:blipFill>
        <p:spPr>
          <a:xfrm>
            <a:off x="2302972" y="4865190"/>
            <a:ext cx="2509818" cy="1103989"/>
          </a:xfrm>
          <a:prstGeom prst="rect">
            <a:avLst/>
          </a:prstGeom>
        </p:spPr>
      </p:pic>
    </p:spTree>
    <p:custDataLst>
      <p:tags r:id="rId1"/>
    </p:custDataLst>
    <p:extLst>
      <p:ext uri="{BB962C8B-B14F-4D97-AF65-F5344CB8AC3E}">
        <p14:creationId xmlns:p14="http://schemas.microsoft.com/office/powerpoint/2010/main" val="1065322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involving calculating the area of a circle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5" name="TextBox 4">
            <a:extLst>
              <a:ext uri="{FF2B5EF4-FFF2-40B4-BE49-F238E27FC236}">
                <a16:creationId xmlns:a16="http://schemas.microsoft.com/office/drawing/2014/main" id="{F399550A-0EF3-4577-B352-FCF62EE97477}"/>
              </a:ext>
            </a:extLst>
          </p:cNvPr>
          <p:cNvSpPr txBox="1"/>
          <p:nvPr/>
        </p:nvSpPr>
        <p:spPr>
          <a:xfrm>
            <a:off x="3048762" y="2545681"/>
            <a:ext cx="6094476" cy="1766637"/>
          </a:xfrm>
          <a:prstGeom prst="rect">
            <a:avLst/>
          </a:prstGeom>
          <a:noFill/>
        </p:spPr>
        <p:txBody>
          <a:bodyPr wrap="square">
            <a:spAutoFit/>
          </a:bodyPr>
          <a:lstStyle/>
          <a:p>
            <a:pPr algn="ctr">
              <a:buNone/>
            </a:pPr>
            <a:r>
              <a:rPr lang="en-GB" sz="3200" dirty="0"/>
              <a:t>Are all circles similar figures? </a:t>
            </a:r>
          </a:p>
          <a:p>
            <a:pPr algn="ctr">
              <a:buNone/>
            </a:pPr>
            <a:endParaRPr lang="en-GB" sz="3200" dirty="0"/>
          </a:p>
          <a:p>
            <a:pPr algn="ctr">
              <a:buNone/>
            </a:pPr>
            <a:r>
              <a:rPr lang="en-GB" sz="3200" dirty="0"/>
              <a:t>Explain your answer.</a:t>
            </a:r>
          </a:p>
        </p:txBody>
      </p:sp>
    </p:spTree>
    <p:extLst>
      <p:ext uri="{BB962C8B-B14F-4D97-AF65-F5344CB8AC3E}">
        <p14:creationId xmlns:p14="http://schemas.microsoft.com/office/powerpoint/2010/main" val="2585465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Solve problems involving calculating the area of a circle in context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9</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277320" y="1741531"/>
            <a:ext cx="5435305"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definition do you expect students to use to describe similar triangles ?</a:t>
            </a:r>
          </a:p>
          <a:p>
            <a:pPr marL="360000" lvl="1" fontAlgn="auto">
              <a:lnSpc>
                <a:spcPct val="100000"/>
              </a:lnSpc>
              <a:spcBef>
                <a:spcPts val="0"/>
              </a:spcBef>
              <a:spcAft>
                <a:spcPts val="1200"/>
              </a:spcAft>
              <a:buClrTx/>
            </a:pPr>
            <a:r>
              <a:rPr lang="en-GB" sz="2400" dirty="0"/>
              <a:t>Does their definition hold for circles? If not, how could you help them refine their understanding?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435305"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dirty="0">
                <a:highlight>
                  <a:srgbClr val="EBF5F5"/>
                </a:highlight>
                <a:latin typeface="+mj-lt"/>
                <a:ea typeface="Calibri" panose="020F0502020204030204" pitchFamily="34" charset="0"/>
                <a:cs typeface="Times New Roman" panose="02020603050405020304" pitchFamily="18" charset="0"/>
              </a:rPr>
              <a:t>Are all circles similar figures? </a:t>
            </a:r>
          </a:p>
          <a:p>
            <a:pPr marL="0" indent="0" algn="ctr" fontAlgn="auto">
              <a:lnSpc>
                <a:spcPct val="100000"/>
              </a:lnSpc>
              <a:spcBef>
                <a:spcPts val="600"/>
              </a:spcBef>
              <a:spcAft>
                <a:spcPts val="600"/>
              </a:spcAft>
              <a:buClrTx/>
              <a:buNone/>
            </a:pPr>
            <a:endParaRPr lang="en-GB" dirty="0">
              <a:highlight>
                <a:srgbClr val="EBF5F5"/>
              </a:highlight>
              <a:latin typeface="+mj-lt"/>
              <a:ea typeface="Calibri" panose="020F0502020204030204" pitchFamily="34" charset="0"/>
              <a:cs typeface="Times New Roman" panose="02020603050405020304" pitchFamily="18" charset="0"/>
            </a:endParaRPr>
          </a:p>
          <a:p>
            <a:pPr marL="0" indent="0" algn="ctr" fontAlgn="auto">
              <a:lnSpc>
                <a:spcPct val="100000"/>
              </a:lnSpc>
              <a:spcBef>
                <a:spcPts val="600"/>
              </a:spcBef>
              <a:spcAft>
                <a:spcPts val="600"/>
              </a:spcAft>
              <a:buClrTx/>
              <a:buNone/>
            </a:pPr>
            <a:r>
              <a:rPr lang="en-GB" dirty="0">
                <a:highlight>
                  <a:srgbClr val="EBF5F5"/>
                </a:highlight>
                <a:latin typeface="+mj-lt"/>
                <a:ea typeface="Calibri" panose="020F0502020204030204" pitchFamily="34" charset="0"/>
                <a:cs typeface="Times New Roman" panose="02020603050405020304" pitchFamily="18" charset="0"/>
              </a:rPr>
              <a:t>Explain your answer.</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608056636"/>
                  </p:ext>
                </p:extLst>
              </p:nvPr>
            </p:nvGraphicFramePr>
            <p:xfrm>
              <a:off x="579413" y="1401995"/>
              <a:ext cx="11011552" cy="1947926"/>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sz="1800" kern="1200" dirty="0">
                              <a:solidFill>
                                <a:schemeClr val="tx1"/>
                              </a:solidFill>
                              <a:effectLst/>
                              <a:latin typeface="+mn-lt"/>
                              <a:ea typeface="+mn-ea"/>
                              <a:cs typeface="+mn-cs"/>
                            </a:rPr>
                            <a:t>pi (</a:t>
                          </a:r>
                          <a14:m>
                            <m:oMath xmlns:m="http://schemas.openxmlformats.org/officeDocument/2006/math">
                              <m:r>
                                <a:rPr lang="en-GB" sz="1800" i="1" kern="1200" smtClean="0">
                                  <a:solidFill>
                                    <a:schemeClr val="tx1"/>
                                  </a:solidFill>
                                  <a:effectLst/>
                                  <a:latin typeface="Cambria Math" panose="02040503050406030204" pitchFamily="18" charset="0"/>
                                  <a:ea typeface="Cambria Math" panose="02040503050406030204" pitchFamily="18" charset="0"/>
                                  <a:cs typeface="+mn-cs"/>
                                </a:rPr>
                                <m:t>𝜋</m:t>
                              </m:r>
                            </m:oMath>
                          </a14:m>
                          <a:r>
                            <a:rPr lang="en-GB" sz="1800" kern="1200" dirty="0">
                              <a:solidFill>
                                <a:schemeClr val="tx1"/>
                              </a:solidFill>
                              <a:effectLst/>
                              <a:latin typeface="+mn-lt"/>
                              <a:ea typeface="+mn-ea"/>
                              <a:cs typeface="+mn-cs"/>
                            </a:rPr>
                            <a:t>)</a:t>
                          </a:r>
                          <a:endParaRPr lang="en-GB" dirty="0"/>
                        </a:p>
                      </a:txBody>
                      <a:tcPr/>
                    </a:tc>
                    <a:tc>
                      <a:txBody>
                        <a:bodyPr/>
                        <a:lstStyle/>
                        <a:p>
                          <a:r>
                            <a:rPr lang="en-GB" dirty="0"/>
                            <a:t>The ratio of the circumference of a circle to the length of its diameter is a constant called pi (symbol:</a:t>
                          </a:r>
                          <a14:m>
                            <m:oMath xmlns:m="http://schemas.openxmlformats.org/officeDocument/2006/math">
                              <m:r>
                                <a:rPr lang="en-GB" sz="1800" i="1" kern="1200" smtClean="0">
                                  <a:solidFill>
                                    <a:schemeClr val="tx1"/>
                                  </a:solidFill>
                                  <a:effectLst/>
                                  <a:latin typeface="Cambria Math" panose="02040503050406030204" pitchFamily="18" charset="0"/>
                                  <a:ea typeface="Cambria Math" panose="02040503050406030204" pitchFamily="18" charset="0"/>
                                  <a:cs typeface="+mn-cs"/>
                                </a:rPr>
                                <m:t>𝜋</m:t>
                              </m:r>
                            </m:oMath>
                          </a14:m>
                          <a:r>
                            <a:rPr lang="en-GB" dirty="0"/>
                            <a:t>).</a:t>
                          </a:r>
                        </a:p>
                        <a:p>
                          <a:r>
                            <a:rPr lang="en-GB" dirty="0"/>
                            <a:t>Pi is an irrational number and so cannot be written as a finite decimal or as a fraction. One common approximation for 𝜋 is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22</m:t>
                                  </m:r>
                                </m:num>
                                <m:den>
                                  <m:r>
                                    <a:rPr lang="en-GB" b="0" i="1" smtClean="0">
                                      <a:latin typeface="Cambria Math" panose="02040503050406030204" pitchFamily="18" charset="0"/>
                                    </a:rPr>
                                    <m:t>7</m:t>
                                  </m:r>
                                </m:den>
                              </m:f>
                            </m:oMath>
                          </a14:m>
                          <a:r>
                            <a:rPr lang="en-GB" dirty="0"/>
                            <a:t>.</a:t>
                          </a:r>
                        </a:p>
                        <a:p>
                          <a:r>
                            <a:rPr lang="en-GB" dirty="0"/>
                            <a:t>3.14159265 is a more accurate approximation, to 8 decimal places.</a:t>
                          </a:r>
                        </a:p>
                      </a:txBody>
                      <a:tcPr/>
                    </a:tc>
                    <a:extLst>
                      <a:ext uri="{0D108BD9-81ED-4DB2-BD59-A6C34878D82A}">
                        <a16:rowId xmlns:a16="http://schemas.microsoft.com/office/drawing/2014/main" val="2719448778"/>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608056636"/>
                  </p:ext>
                </p:extLst>
              </p:nvPr>
            </p:nvGraphicFramePr>
            <p:xfrm>
              <a:off x="579413" y="1401995"/>
              <a:ext cx="11011552" cy="1947926"/>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577086">
                    <a:tc>
                      <a:txBody>
                        <a:bodyPr/>
                        <a:lstStyle/>
                        <a:p>
                          <a:endParaRPr lang="en-US"/>
                        </a:p>
                      </a:txBody>
                      <a:tcPr>
                        <a:blipFill>
                          <a:blip r:embed="rId2"/>
                          <a:stretch>
                            <a:fillRect l="-431" t="-25385" r="-680172" b="-6154"/>
                          </a:stretch>
                        </a:blipFill>
                      </a:tcPr>
                    </a:tc>
                    <a:tc>
                      <a:txBody>
                        <a:bodyPr/>
                        <a:lstStyle/>
                        <a:p>
                          <a:endParaRPr lang="en-US"/>
                        </a:p>
                      </a:txBody>
                      <a:tcPr>
                        <a:blipFill>
                          <a:blip r:embed="rId2"/>
                          <a:stretch>
                            <a:fillRect l="-14794" t="-25385" r="-190" b="-6154"/>
                          </a:stretch>
                        </a:blipFill>
                      </a:tcPr>
                    </a:tc>
                    <a:extLst>
                      <a:ext uri="{0D108BD9-81ED-4DB2-BD59-A6C34878D82A}">
                        <a16:rowId xmlns:a16="http://schemas.microsoft.com/office/drawing/2014/main" val="2719448778"/>
                      </a:ext>
                    </a:extLst>
                  </a:tr>
                </a:tbl>
              </a:graphicData>
            </a:graphic>
          </p:graphicFrame>
        </mc:Fallback>
      </mc:AlternateContent>
    </p:spTree>
    <p:extLst>
      <p:ext uri="{BB962C8B-B14F-4D97-AF65-F5344CB8AC3E}">
        <p14:creationId xmlns:p14="http://schemas.microsoft.com/office/powerpoint/2010/main" val="1792976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normAutofit/>
          </a:bodyPr>
          <a:lstStyle/>
          <a:p>
            <a:r>
              <a:rPr lang="en-GB" dirty="0">
                <a:latin typeface="+mj-lt"/>
              </a:rPr>
              <a:t>There are a number of different representations that you may wish to use to support students’ understanding of this key idea. These might include:</a:t>
            </a:r>
          </a:p>
          <a:p>
            <a:r>
              <a:rPr lang="en-GB" b="1" dirty="0">
                <a:effectLst/>
                <a:latin typeface="+mj-lt"/>
                <a:ea typeface="Calibri" panose="020F0502020204030204" pitchFamily="34" charset="0"/>
                <a:cs typeface="Times New Roman" panose="02020603050405020304" pitchFamily="18" charset="0"/>
              </a:rPr>
              <a:t>Dynamic geometry software</a:t>
            </a:r>
          </a:p>
          <a:p>
            <a:pPr lvl="1"/>
            <a:r>
              <a:rPr lang="en-GB" dirty="0">
                <a:effectLst/>
                <a:latin typeface="+mj-lt"/>
                <a:ea typeface="Calibri" panose="020F0502020204030204" pitchFamily="34" charset="0"/>
                <a:cs typeface="Times New Roman" panose="02020603050405020304" pitchFamily="18" charset="0"/>
              </a:rPr>
              <a:t>The guided use of dynamic geometry software can provide an environment in which students are able to make and test conjectures. By dragging and changing features, they are able to identify variant and invariant properties, leading to a deeper understanding of generalisations. </a:t>
            </a:r>
          </a:p>
          <a:p>
            <a:r>
              <a:rPr lang="en-GB" b="1" dirty="0">
                <a:latin typeface="+mj-lt"/>
              </a:rPr>
              <a:t>Mental imagery</a:t>
            </a:r>
          </a:p>
          <a:p>
            <a:pPr lvl="1"/>
            <a:r>
              <a:rPr lang="en-GB" dirty="0">
                <a:effectLst/>
                <a:latin typeface="+mj-lt"/>
                <a:ea typeface="Calibri" panose="020F0502020204030204" pitchFamily="34" charset="0"/>
                <a:cs typeface="Times New Roman" panose="02020603050405020304" pitchFamily="18" charset="0"/>
              </a:rPr>
              <a:t>All concrete and pictorial representations have their limitations in the way they are able to represent the abstract world of mathematics. The ultimate purpose of all representations is to support students’ mental construct of an idea or concept. Students do not use the representation to do the mathematics; rather, the representation supports the student in making a mental representation of the idea.</a:t>
            </a:r>
          </a:p>
          <a:p>
            <a:endParaRPr lang="en-GB" dirty="0"/>
          </a:p>
          <a:p>
            <a:endParaRPr lang="en-GB" dirty="0"/>
          </a:p>
        </p:txBody>
      </p:sp>
    </p:spTree>
    <p:extLst>
      <p:ext uri="{BB962C8B-B14F-4D97-AF65-F5344CB8AC3E}">
        <p14:creationId xmlns:p14="http://schemas.microsoft.com/office/powerpoint/2010/main" val="226803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708869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rmAutofit/>
          </a:bodyPr>
          <a:lstStyle/>
          <a:p>
            <a:pPr marL="0" indent="0">
              <a:buNone/>
            </a:pPr>
            <a:r>
              <a:rPr lang="en-GB" sz="2000" dirty="0"/>
              <a:t>From Upper Key Stage 2, students will bring experience of:</a:t>
            </a:r>
          </a:p>
          <a:p>
            <a:r>
              <a:rPr lang="en-GB" sz="1800" dirty="0"/>
              <a:t>drawing 2D shapes using given dimensions and angles</a:t>
            </a:r>
          </a:p>
          <a:p>
            <a:r>
              <a:rPr lang="en-GB" sz="1800" dirty="0"/>
              <a:t>recognising, describing and building simple 3D shapes, including making nets</a:t>
            </a:r>
          </a:p>
          <a:p>
            <a:r>
              <a:rPr lang="en-GB" sz="1800" dirty="0"/>
              <a:t>comparing and classifying geometric shapes based on their properties and sizes, and finding unknown angles in any triangles, quadrilaterals and regular polygons</a:t>
            </a:r>
          </a:p>
          <a:p>
            <a:r>
              <a:rPr lang="en-GB" sz="1800" dirty="0"/>
              <a:t>illustrating and naming parts of circles, including radius, diameter and circumference, and knowing that the diameter is twice the radius</a:t>
            </a:r>
          </a:p>
          <a:p>
            <a:r>
              <a:rPr lang="en-GB" sz="1800" dirty="0"/>
              <a:t>recognising angles where they meet at a point, are on a straight line or are vertically opposite, and finding missing angles</a:t>
            </a:r>
          </a:p>
          <a:p>
            <a:r>
              <a:rPr lang="en-GB" sz="1800"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186735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In KS4, students will build on the core concepts in this mathematical theme to:</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fractional {and negative} scale factors for enlargements</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the changes and invariance achieved by combinations of rotations, reflections and translations}</a:t>
            </a:r>
          </a:p>
          <a:p>
            <a:pPr marL="285750" indent="-285750">
              <a:buFont typeface="Arial" panose="020B0604020202020204" pitchFamily="34" charset="0"/>
              <a:buChar char="•"/>
            </a:pPr>
            <a:r>
              <a:rPr lang="en-GB" sz="1800" dirty="0">
                <a:solidFill>
                  <a:srgbClr val="585858"/>
                </a:solidFill>
                <a:highlight>
                  <a:srgbClr val="FCFEFE"/>
                </a:highlight>
                <a:latin typeface="+mn-lt"/>
              </a:rPr>
              <a:t>identify and apply circle definitions and properties, including: centre, radius, chord, diameter, circumference, tangent, arc, sector and segment</a:t>
            </a:r>
          </a:p>
          <a:p>
            <a:pPr marL="285750" indent="-285750">
              <a:buFont typeface="Arial" panose="020B0604020202020204" pitchFamily="34" charset="0"/>
              <a:buChar char="•"/>
            </a:pPr>
            <a:r>
              <a:rPr lang="en-GB" sz="1800" dirty="0">
                <a:solidFill>
                  <a:srgbClr val="585858"/>
                </a:solidFill>
                <a:highlight>
                  <a:srgbClr val="FCFEFE"/>
                </a:highlight>
                <a:latin typeface="+mn-lt"/>
              </a:rPr>
              <a:t>{apply and prove the standard circle theorems concerning angles, radii, tangents and chords, and use them to prove related results}</a:t>
            </a:r>
          </a:p>
          <a:p>
            <a:pPr marL="285750" indent="-285750">
              <a:buFont typeface="Arial" panose="020B0604020202020204" pitchFamily="34" charset="0"/>
              <a:buChar char="•"/>
            </a:pPr>
            <a:r>
              <a:rPr lang="en-GB" sz="1800" dirty="0">
                <a:solidFill>
                  <a:srgbClr val="585858"/>
                </a:solidFill>
                <a:highlight>
                  <a:srgbClr val="FCFEFE"/>
                </a:highlight>
                <a:latin typeface="+mn-lt"/>
              </a:rPr>
              <a:t>construct and interpret plans and elevations of 3D shapes</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bearings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arc lengths, angles and areas of sectors of circles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surface areas and volumes of spheres, pyramids, cones and composite solids</a:t>
            </a:r>
          </a:p>
          <a:p>
            <a:pPr marL="0" indent="0">
              <a:buNone/>
            </a:pPr>
            <a:r>
              <a:rPr lang="en-GB" sz="1800" dirty="0">
                <a:solidFill>
                  <a:srgbClr val="585858"/>
                </a:solidFill>
                <a:highlight>
                  <a:srgbClr val="FCFEFE"/>
                </a:highlight>
                <a:latin typeface="+mn-lt"/>
              </a:rPr>
              <a:t>Please note: Braces { } indicate additional mathematical content to be taught to more highly attaining students.</a:t>
            </a: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endParaRPr lang="en-GB" dirty="0"/>
          </a:p>
        </p:txBody>
      </p:sp>
    </p:spTree>
    <p:extLst>
      <p:ext uri="{BB962C8B-B14F-4D97-AF65-F5344CB8AC3E}">
        <p14:creationId xmlns:p14="http://schemas.microsoft.com/office/powerpoint/2010/main" val="2098571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a:t>
                </a:r>
                <a14:m>
                  <m:oMath xmlns:m="http://schemas.openxmlformats.org/officeDocument/2006/math">
                    <m:f>
                      <m:fPr>
                        <m:ctrlPr>
                          <a:rPr lang="en-GB" sz="180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1</m:t>
                        </m:r>
                      </m:num>
                      <m:den>
                        <m:r>
                          <a:rPr lang="en-GB" sz="1800" b="0" i="1" smtClean="0">
                            <a:solidFill>
                              <a:srgbClr val="585858"/>
                            </a:solidFill>
                            <a:highlight>
                              <a:srgbClr val="FCFEFE"/>
                            </a:highlight>
                            <a:latin typeface="Cambria Math" panose="02040503050406030204" pitchFamily="18" charset="0"/>
                          </a:rPr>
                          <m:t>2</m:t>
                        </m:r>
                      </m:den>
                    </m:f>
                    <m:r>
                      <a:rPr lang="en-GB" sz="1800" b="0" i="1" smtClean="0">
                        <a:solidFill>
                          <a:srgbClr val="585858"/>
                        </a:solidFill>
                        <a:highlight>
                          <a:srgbClr val="FCFEFE"/>
                        </a:highlight>
                        <a:latin typeface="Cambria Math" panose="02040503050406030204" pitchFamily="18" charset="0"/>
                      </a:rPr>
                      <m:t>𝑎𝑏</m:t>
                    </m:r>
                    <m:func>
                      <m:funcPr>
                        <m:ctrlPr>
                          <a:rPr lang="en-GB" sz="1800" b="0" i="1" smtClean="0">
                            <a:solidFill>
                              <a:srgbClr val="585858"/>
                            </a:solidFill>
                            <a:highlight>
                              <a:srgbClr val="FCFEFE"/>
                            </a:highlight>
                            <a:latin typeface="Cambria Math" panose="02040503050406030204" pitchFamily="18" charset="0"/>
                          </a:rPr>
                        </m:ctrlPr>
                      </m:funcPr>
                      <m:fName>
                        <m:r>
                          <m:rPr>
                            <m:sty m:val="p"/>
                          </m:rPr>
                          <a:rPr lang="en-GB" sz="1800" b="0" i="0" smtClean="0">
                            <a:solidFill>
                              <a:srgbClr val="585858"/>
                            </a:solidFill>
                            <a:highlight>
                              <a:srgbClr val="FCFEFE"/>
                            </a:highlight>
                            <a:latin typeface="Cambria Math" panose="02040503050406030204" pitchFamily="18" charset="0"/>
                          </a:rPr>
                          <m:t>sin</m:t>
                        </m:r>
                      </m:fName>
                      <m:e>
                        <m:r>
                          <a:rPr lang="en-GB" sz="1800" b="0" i="1" smtClean="0">
                            <a:solidFill>
                              <a:srgbClr val="585858"/>
                            </a:solidFill>
                            <a:highlight>
                              <a:srgbClr val="FCFEFE"/>
                            </a:highlight>
                            <a:latin typeface="Cambria Math" panose="02040503050406030204" pitchFamily="18" charset="0"/>
                          </a:rPr>
                          <m:t>𝐶</m:t>
                        </m:r>
                      </m:e>
                    </m:func>
                  </m:oMath>
                </a14:m>
                <a:r>
                  <a:rPr lang="en-GB" sz="1800" dirty="0">
                    <a:solidFill>
                      <a:srgbClr val="585858"/>
                    </a:solidFill>
                    <a:highlight>
                      <a:srgbClr val="FCFEFE"/>
                    </a:highlight>
                    <a:latin typeface="+mn-lt"/>
                  </a:rPr>
                  <a:t>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645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Please note: Braces { } indicate additional mathematical content to be taught to more highly attaining students.</a:t>
            </a:r>
          </a:p>
        </p:txBody>
      </p:sp>
    </p:spTree>
    <p:extLst>
      <p:ext uri="{BB962C8B-B14F-4D97-AF65-F5344CB8AC3E}">
        <p14:creationId xmlns:p14="http://schemas.microsoft.com/office/powerpoint/2010/main" val="2755038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defRPr/>
            </a:pPr>
            <a:r>
              <a:rPr lang="en-GB" b="0" i="0" u="sng" dirty="0">
                <a:solidFill>
                  <a:srgbClr val="1B6AC9"/>
                </a:solidFill>
                <a:effectLst/>
                <a:hlinkClick r:id="rId2"/>
              </a:rPr>
              <a:t>NCETM Secondary Mastery Professional Development</a:t>
            </a:r>
            <a:endParaRPr lang="en-GB" dirty="0">
              <a:hlinkClick r:id="rId3"/>
            </a:endParaRPr>
          </a:p>
          <a:p>
            <a:pPr lvl="2" indent="-285750">
              <a:defRPr/>
            </a:pPr>
            <a:r>
              <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4"/>
              </a:rPr>
              <a:t>6 Geometry Theme Overview Document</a:t>
            </a:r>
            <a:endPar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lvl="2" indent="-285750">
              <a:defRPr/>
            </a:pPr>
            <a:r>
              <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5"/>
              </a:rPr>
              <a:t>6.1 Geometrical properties Core Concept Document</a:t>
            </a:r>
            <a:endParaRPr lang="en-GB" dirty="0"/>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lang="en-GB" dirty="0">
                <a:hlinkClick r:id="rId6"/>
              </a:rPr>
              <a:t>NCETM primary assessment materials</a:t>
            </a:r>
            <a:endParaRPr lang="en-GB" dirty="0"/>
          </a:p>
          <a:p>
            <a:pPr lvl="1">
              <a:defRPr/>
            </a:pPr>
            <a:r>
              <a:rPr lang="en-GB" dirty="0">
                <a:hlinkClick r:id="rId7"/>
              </a:rPr>
              <a:t>NCETM primary mastery professional development materials</a:t>
            </a:r>
            <a:endParaRPr lang="en-GB" dirty="0"/>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endParaRPr lang="en-GB" dirty="0"/>
          </a:p>
          <a:p>
            <a:pPr marL="457200" lvl="1" indent="0">
              <a:buNone/>
            </a:pPr>
            <a:endParaRPr lang="en-GB" dirty="0"/>
          </a:p>
          <a:p>
            <a:pPr marL="0" indent="0">
              <a:buNone/>
            </a:pPr>
            <a:endParaRPr lang="en-GB" dirty="0"/>
          </a:p>
        </p:txBody>
      </p:sp>
    </p:spTree>
    <p:extLst>
      <p:ext uri="{BB962C8B-B14F-4D97-AF65-F5344CB8AC3E}">
        <p14:creationId xmlns:p14="http://schemas.microsoft.com/office/powerpoint/2010/main" val="33098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1E58D-C056-4008-8DBE-4550EF7C05A9}"/>
              </a:ext>
            </a:extLst>
          </p:cNvPr>
          <p:cNvPicPr>
            <a:picLocks noChangeAspect="1"/>
          </p:cNvPicPr>
          <p:nvPr/>
        </p:nvPicPr>
        <p:blipFill>
          <a:blip r:embed="rId3"/>
          <a:stretch>
            <a:fillRect/>
          </a:stretch>
        </p:blipFill>
        <p:spPr>
          <a:xfrm>
            <a:off x="255526" y="980728"/>
            <a:ext cx="11680948" cy="243861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6.2 Perimeter, area and volume</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1916832"/>
            <a:ext cx="3816424"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90305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39109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6.2.2.3	Understand the derivation of, and use the formula for, the area of a circle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the approximate relationship between the area of a circle and the square of its radius.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Appreciate that the formula for the area of a circle can be derived from prior knowledge.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Calculate the area of a circle and appreciate the effect of taking different values of 𝜋 .</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problems involving calculating the area of a circle in context.</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p:txBody>
          <a:bodyPr>
            <a:normAutofit lnSpcReduction="10000"/>
          </a:bodyPr>
          <a:lstStyle/>
          <a:p>
            <a:r>
              <a:rPr lang="en-GB" dirty="0"/>
              <a:t>Geometrical thinking is a fundamental and often intuitive and accessible way to engage students in mathematical activity. </a:t>
            </a:r>
          </a:p>
          <a:p>
            <a:r>
              <a:rPr lang="en-GB" dirty="0"/>
              <a:t>The study of geometry helps to develop students’ spatial awareness, intuition and visualisation and can help them gain insights and hence solve many types of problems. </a:t>
            </a:r>
          </a:p>
          <a:p>
            <a:r>
              <a:rPr lang="en-GB" dirty="0"/>
              <a:t>There are many applications of geometry relevant to employment and everyday life. Other subjects in the curriculum, such as science and technology, also make use of geometrical ideas and techniques. </a:t>
            </a:r>
          </a:p>
          <a:p>
            <a:r>
              <a:rPr lang="en-GB" dirty="0"/>
              <a:t>Geometry is an important area of the curriculum where students can engage in making conjectures, using logical chains of reasoning and mathematical proof.</a:t>
            </a: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0"/>
          <a:ext cx="6160612" cy="402442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Find the area of rectilinear shapes by counting squares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Calculate and compare the area of rectangles (including squares), and including using standard units, square centimetres (cm²) and square metres (m²) and estimate the area of irregular shapes</a:t>
                      </a:r>
                    </a:p>
                  </a:txBody>
                  <a:tcP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Recognise when it is possible to use formulae for area and volume of shapes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5379172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Calculate the area of parallelograms and triangles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4192537400"/>
                  </a:ext>
                </a:extLst>
              </a:tr>
            </a:tbl>
          </a:graphicData>
        </a:graphic>
      </p:graphicFrame>
    </p:spTree>
    <p:extLst>
      <p:ext uri="{BB962C8B-B14F-4D97-AF65-F5344CB8AC3E}">
        <p14:creationId xmlns:p14="http://schemas.microsoft.com/office/powerpoint/2010/main" val="230639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293D4581-0D85-4180-9218-10508B37FB8E}" vid="{743806E8-AF73-4DEE-A86F-03300568B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380</TotalTime>
  <Words>5618</Words>
  <Application>Microsoft Office PowerPoint</Application>
  <PresentationFormat>Widescreen</PresentationFormat>
  <Paragraphs>490</Paragraphs>
  <Slides>43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Cambria Math</vt:lpstr>
      <vt:lpstr>Myriad Pro</vt:lpstr>
      <vt:lpstr>Symbol</vt:lpstr>
      <vt:lpstr>Custom Design</vt:lpstr>
      <vt:lpstr>The area of a circle</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Understand the approximate relationship between the area of a circle and the square of its radius</vt:lpstr>
      <vt:lpstr>Understand the approximate relationship between the area of a circle and the square of its radius</vt:lpstr>
      <vt:lpstr>PowerPoint Presentation</vt:lpstr>
      <vt:lpstr>PowerPoint Presentation</vt:lpstr>
      <vt:lpstr>Understand the approximate relationship between the area of a circle and the square of its radius</vt:lpstr>
      <vt:lpstr>PowerPoint Presentation</vt:lpstr>
      <vt:lpstr>Appreciate that the formula for the area of a circle can be derived from prior knowledge</vt:lpstr>
      <vt:lpstr>PowerPoint Presentation</vt:lpstr>
      <vt:lpstr>Calculate the area of a circle and appreciate the effect of taking different values of 𝜋 </vt:lpstr>
      <vt:lpstr>PowerPoint Presentation</vt:lpstr>
      <vt:lpstr>Calculate the area of a circle and appreciate the effect of taking different values of 𝜋 </vt:lpstr>
      <vt:lpstr>PowerPoint Presentation</vt:lpstr>
      <vt:lpstr>Solve problems involving calculating the area of a circle in context</vt:lpstr>
      <vt:lpstr>PowerPoint Presentation</vt:lpstr>
      <vt:lpstr>Solve problems involving calculating the area of a circle in context</vt:lpstr>
      <vt:lpstr>PowerPoint Presentation</vt:lpstr>
      <vt:lpstr>Solve problems involving calculating the area of a circle in context</vt:lpstr>
      <vt:lpstr>PowerPoint Presentation</vt:lpstr>
      <vt:lpstr>Solve problems involving calculating the area of a circle in context</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area of a circle</dc:title>
  <dc:creator>Rebecca Donaldson</dc:creator>
  <cp:lastModifiedBy>Steve McCormack</cp:lastModifiedBy>
  <cp:revision>8</cp:revision>
  <dcterms:created xsi:type="dcterms:W3CDTF">2021-04-22T10:38:41Z</dcterms:created>
  <dcterms:modified xsi:type="dcterms:W3CDTF">2021-09-21T11:03:42Z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